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7.xml" ContentType="application/vnd.openxmlformats-officedocument.presentationml.notesSlide+xml"/>
  <Override PartName="/ppt/theme/themeOverride1.xml" ContentType="application/vnd.openxmlformats-officedocument.themeOverr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8.xml" ContentType="application/vnd.openxmlformats-officedocument.presentationml.notesSlide+xml"/>
  <Override PartName="/ppt/tags/tag83.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77" r:id="rId6"/>
    <p:sldId id="278" r:id="rId7"/>
    <p:sldId id="268" r:id="rId8"/>
    <p:sldId id="280" r:id="rId9"/>
    <p:sldId id="263" r:id="rId10"/>
    <p:sldId id="290" r:id="rId11"/>
    <p:sldId id="276" r:id="rId12"/>
    <p:sldId id="275" r:id="rId13"/>
    <p:sldId id="287" r:id="rId14"/>
    <p:sldId id="286" r:id="rId15"/>
    <p:sldId id="284" r:id="rId16"/>
    <p:sldId id="294"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CB3"/>
    <a:srgbClr val="2A2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dgm:t>
        <a:bodyPr/>
        <a:lstStyle/>
        <a:p>
          <a:pPr>
            <a:lnSpc>
              <a:spcPct val="250000"/>
            </a:lnSpc>
          </a:pPr>
          <a:r>
            <a:rPr lang="en-CA" sz="1800" kern="1200">
              <a:solidFill>
                <a:prstClr val="white"/>
              </a:solidFill>
              <a:latin typeface="Arial"/>
              <a:ea typeface="+mn-ea"/>
              <a:cs typeface="+mn-cs"/>
            </a:rPr>
            <a:t>Improved planning and policy-making</a:t>
          </a:r>
        </a:p>
        <a:p>
          <a:pPr>
            <a:lnSpc>
              <a:spcPct val="90000"/>
            </a:lnSpc>
          </a:pPr>
          <a:endParaRPr lang="en-US" sz="1000" kern="1200"/>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dgm:t>
        <a:bodyPr/>
        <a:lstStyle/>
        <a:p>
          <a:pPr>
            <a:lnSpc>
              <a:spcPct val="250000"/>
            </a:lnSpc>
          </a:pPr>
          <a:r>
            <a:rPr lang="en-US" sz="1800" kern="1200">
              <a:solidFill>
                <a:prstClr val="white"/>
              </a:solidFill>
              <a:latin typeface="Arial"/>
              <a:ea typeface="+mn-ea"/>
              <a:cs typeface="+mn-cs"/>
            </a:rPr>
            <a:t>Improving public services and infrastructure</a:t>
          </a:r>
          <a:endParaRPr lang="en-CA" sz="1800" kern="1200">
            <a:solidFill>
              <a:prstClr val="white"/>
            </a:solidFill>
            <a:latin typeface="Arial"/>
            <a:ea typeface="+mn-ea"/>
            <a:cs typeface="+mn-cs"/>
          </a:endParaRPr>
        </a:p>
        <a:p>
          <a:pPr>
            <a:lnSpc>
              <a:spcPct val="90000"/>
            </a:lnSpc>
          </a:pPr>
          <a:endParaRPr lang="en-US" sz="500" kern="1200"/>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dgm:t>
        <a:bodyPr/>
        <a:lstStyle/>
        <a:p>
          <a:pPr>
            <a:lnSpc>
              <a:spcPct val="250000"/>
            </a:lnSpc>
          </a:pPr>
          <a:r>
            <a:rPr lang="en-US" sz="1800" kern="1200">
              <a:solidFill>
                <a:prstClr val="white"/>
              </a:solidFill>
              <a:latin typeface="Arial"/>
              <a:ea typeface="+mn-ea"/>
              <a:cs typeface="+mn-cs"/>
            </a:rPr>
            <a:t>Improving emergency response and safety</a:t>
          </a:r>
          <a:endParaRPr lang="en-CA" sz="1800" kern="1200">
            <a:solidFill>
              <a:prstClr val="white"/>
            </a:solidFill>
            <a:latin typeface="Arial"/>
            <a:ea typeface="+mn-ea"/>
            <a:cs typeface="+mn-cs"/>
          </a:endParaRPr>
        </a:p>
        <a:p>
          <a:pPr>
            <a:lnSpc>
              <a:spcPct val="90000"/>
            </a:lnSpc>
          </a:pPr>
          <a:endParaRPr lang="en-US" sz="500" kern="1200"/>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Efficient resource management</a:t>
          </a:r>
        </a:p>
        <a:p>
          <a:pPr marL="0" lvl="0" algn="l" defTabSz="222250">
            <a:lnSpc>
              <a:spcPct val="90000"/>
            </a:lnSpc>
            <a:spcBef>
              <a:spcPct val="0"/>
            </a:spcBef>
            <a:spcAft>
              <a:spcPct val="35000"/>
            </a:spcAft>
            <a:buNone/>
          </a:pPr>
          <a:endParaRPr lang="en-US" sz="500" kern="1200"/>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dgm: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Proactive problem detection - avoid breakdowns and downtime</a:t>
          </a:r>
          <a:endParaRPr lang="en-CA" sz="1800" kern="1200">
            <a:solidFill>
              <a:prstClr val="white"/>
            </a:solidFill>
            <a:latin typeface="Arial"/>
            <a:ea typeface="+mn-ea"/>
            <a:cs typeface="+mn-cs"/>
          </a:endParaRPr>
        </a:p>
        <a:p>
          <a:pPr marL="0" lvl="0" algn="l" defTabSz="222250">
            <a:lnSpc>
              <a:spcPct val="90000"/>
            </a:lnSpc>
            <a:spcBef>
              <a:spcPct val="0"/>
            </a:spcBef>
            <a:spcAft>
              <a:spcPct val="35000"/>
            </a:spcAft>
            <a:buNone/>
          </a:pPr>
          <a:endParaRPr lang="en-US" sz="500" kern="1200"/>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Cost reduction</a:t>
          </a:r>
        </a:p>
        <a:p>
          <a:pPr marL="0" lvl="0" algn="l" defTabSz="222250">
            <a:lnSpc>
              <a:spcPct val="90000"/>
            </a:lnSpc>
            <a:spcBef>
              <a:spcPct val="0"/>
            </a:spcBef>
            <a:spcAft>
              <a:spcPct val="35000"/>
            </a:spcAft>
            <a:buNone/>
          </a:pPr>
          <a:endParaRPr lang="en-US" sz="500" kern="1200"/>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dgm: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Closer collaboration</a:t>
          </a:r>
        </a:p>
        <a:p>
          <a:pPr marL="0" lvl="0" algn="l" defTabSz="222250">
            <a:lnSpc>
              <a:spcPct val="90000"/>
            </a:lnSpc>
            <a:spcBef>
              <a:spcPct val="0"/>
            </a:spcBef>
            <a:spcAft>
              <a:spcPct val="35000"/>
            </a:spcAft>
            <a:buNone/>
          </a:pPr>
          <a:endParaRPr lang="en-US" sz="500" kern="1200"/>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dgm:t>
        <a:bodyPr/>
        <a:lstStyle/>
        <a:p>
          <a:pPr>
            <a:lnSpc>
              <a:spcPct val="250000"/>
            </a:lnSpc>
          </a:pPr>
          <a:r>
            <a:rPr lang="en-US" sz="1800" kern="1200">
              <a:solidFill>
                <a:prstClr val="white"/>
              </a:solidFill>
              <a:latin typeface="Arial"/>
              <a:ea typeface="+mn-ea"/>
              <a:cs typeface="+mn-cs"/>
            </a:rPr>
            <a:t>Supporting sustainable development - Monitoring and reducing environmental impact</a:t>
          </a:r>
          <a:r>
            <a:rPr lang="en-US" sz="500" kern="1200"/>
            <a:t>.</a:t>
          </a:r>
          <a:endParaRPr lang="en-CA" sz="500" kern="1200"/>
        </a:p>
        <a:p>
          <a:pPr>
            <a:lnSpc>
              <a:spcPct val="90000"/>
            </a:lnSpc>
          </a:pPr>
          <a:endParaRPr lang="en-US" sz="500" kern="1200"/>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custLinFactNeighborY="-70317">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dgm:spPr/>
      <dgm:t>
        <a:bodyPr/>
        <a:lstStyle/>
        <a:p>
          <a:pPr>
            <a:lnSpc>
              <a:spcPct val="100000"/>
            </a:lnSpc>
          </a:pPr>
          <a:r>
            <a:rPr lang="en-US"/>
            <a:t>Data Privacy &amp; Security Risks</a:t>
          </a:r>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dgm:spPr/>
      <dgm:t>
        <a:bodyPr/>
        <a:lstStyle/>
        <a:p>
          <a:pPr>
            <a:lnSpc>
              <a:spcPct val="100000"/>
            </a:lnSpc>
          </a:pPr>
          <a:r>
            <a:rPr lang="en-US"/>
            <a:t>High Implementation Costs</a:t>
          </a:r>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dgm:spPr/>
      <dgm:t>
        <a:bodyPr/>
        <a:lstStyle/>
        <a:p>
          <a:pPr>
            <a:lnSpc>
              <a:spcPct val="100000"/>
            </a:lnSpc>
          </a:pPr>
          <a:r>
            <a:rPr lang="en-US"/>
            <a:t>Integration with Legacy Systems</a:t>
          </a:r>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dgm:spPr/>
      <dgm:t>
        <a:bodyPr/>
        <a:lstStyle/>
        <a:p>
          <a:pPr>
            <a:lnSpc>
              <a:spcPct val="100000"/>
            </a:lnSpc>
          </a:pPr>
          <a:r>
            <a:rPr lang="en-US"/>
            <a:t>Skilled Workforce Requirements</a:t>
          </a:r>
          <a:r>
            <a:rPr lang="en-US" b="0"/>
            <a:t> </a:t>
          </a:r>
          <a:endParaRPr lang="en-US"/>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defRPr b="1"/>
          </a:pPr>
          <a:r>
            <a:rPr lang="en-US"/>
            <a:t>Experience Innovation:</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r>
            <a:rPr lang="en-US"/>
            <a:t>Explore cutting edge IoT and Digital Twins solutions.</a:t>
          </a:r>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defRPr b="1"/>
          </a:pPr>
          <a:r>
            <a:rPr lang="en-US"/>
            <a:t>Live Demonstrations:</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r>
            <a:rPr lang="en-US"/>
            <a:t>See our technology in action and understand its real-world applications.</a:t>
          </a:r>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defRPr b="1"/>
          </a:pPr>
          <a:r>
            <a:rPr lang="en-US"/>
            <a:t>Explore Insights: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r>
            <a:rPr lang="en-US"/>
            <a:t>Engage with our team of IoT specialists to get answers to your questions.</a:t>
          </a:r>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Improved planning and policy-making</a:t>
          </a:r>
        </a:p>
        <a:p>
          <a:pPr marL="0" lvl="0" indent="0" algn="l" defTabSz="800100">
            <a:lnSpc>
              <a:spcPct val="90000"/>
            </a:lnSpc>
            <a:spcBef>
              <a:spcPct val="0"/>
            </a:spcBef>
            <a:spcAft>
              <a:spcPct val="35000"/>
            </a:spcAft>
            <a:buNone/>
          </a:pPr>
          <a:endParaRPr lang="en-US" sz="1000" kern="1200"/>
        </a:p>
      </dsp:txBody>
      <dsp:txXfrm>
        <a:off x="23097" y="23097"/>
        <a:ext cx="9237057" cy="426947"/>
      </dsp:txXfrm>
    </dsp:sp>
    <dsp:sp modelId="{91E741C0-0B26-444F-AA6A-279EFFBD49A4}">
      <dsp:nvSpPr>
        <dsp:cNvPr id="0" name=""/>
        <dsp:cNvSpPr/>
      </dsp:nvSpPr>
      <dsp:spPr>
        <a:xfrm>
          <a:off x="0" y="488705"/>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Improving public services and infrastructure</a:t>
          </a:r>
          <a:endParaRPr lang="en-CA" sz="1800" kern="1200">
            <a:solidFill>
              <a:prstClr val="white"/>
            </a:solidFill>
            <a:latin typeface="Arial"/>
            <a:ea typeface="+mn-ea"/>
            <a:cs typeface="+mn-cs"/>
          </a:endParaRPr>
        </a:p>
        <a:p>
          <a:pPr marL="0" lvl="0" indent="0" algn="l" defTabSz="800100">
            <a:lnSpc>
              <a:spcPct val="90000"/>
            </a:lnSpc>
            <a:spcBef>
              <a:spcPct val="0"/>
            </a:spcBef>
            <a:spcAft>
              <a:spcPct val="35000"/>
            </a:spcAft>
            <a:buNone/>
          </a:pPr>
          <a:endParaRPr lang="en-US" sz="500" kern="1200"/>
        </a:p>
      </dsp:txBody>
      <dsp:txXfrm>
        <a:off x="23097" y="511802"/>
        <a:ext cx="9237057" cy="426947"/>
      </dsp:txXfrm>
    </dsp:sp>
    <dsp:sp modelId="{369A0BF3-A509-4268-A687-0D6F14667E03}">
      <dsp:nvSpPr>
        <dsp:cNvPr id="0" name=""/>
        <dsp:cNvSpPr/>
      </dsp:nvSpPr>
      <dsp:spPr>
        <a:xfrm>
          <a:off x="0" y="97605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Improving emergency response and safety</a:t>
          </a:r>
          <a:endParaRPr lang="en-CA" sz="1800" kern="1200">
            <a:solidFill>
              <a:prstClr val="white"/>
            </a:solidFill>
            <a:latin typeface="Arial"/>
            <a:ea typeface="+mn-ea"/>
            <a:cs typeface="+mn-cs"/>
          </a:endParaRPr>
        </a:p>
        <a:p>
          <a:pPr marL="0" lvl="0" indent="0" algn="l" defTabSz="800100">
            <a:lnSpc>
              <a:spcPct val="90000"/>
            </a:lnSpc>
            <a:spcBef>
              <a:spcPct val="0"/>
            </a:spcBef>
            <a:spcAft>
              <a:spcPct val="35000"/>
            </a:spcAft>
            <a:buNone/>
          </a:pPr>
          <a:endParaRPr lang="en-US" sz="500" kern="1200"/>
        </a:p>
      </dsp:txBody>
      <dsp:txXfrm>
        <a:off x="23097" y="999147"/>
        <a:ext cx="9237057" cy="426947"/>
      </dsp:txXfrm>
    </dsp:sp>
    <dsp:sp modelId="{2516F228-6619-4CD2-BA6F-E96572FA43E5}">
      <dsp:nvSpPr>
        <dsp:cNvPr id="0" name=""/>
        <dsp:cNvSpPr/>
      </dsp:nvSpPr>
      <dsp:spPr>
        <a:xfrm>
          <a:off x="0" y="1463395"/>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Efficient resource management</a:t>
          </a:r>
        </a:p>
        <a:p>
          <a:pPr marL="0" lvl="0" algn="l" defTabSz="222250">
            <a:lnSpc>
              <a:spcPct val="90000"/>
            </a:lnSpc>
            <a:spcBef>
              <a:spcPct val="0"/>
            </a:spcBef>
            <a:spcAft>
              <a:spcPct val="35000"/>
            </a:spcAft>
            <a:buNone/>
          </a:pPr>
          <a:endParaRPr lang="en-US" sz="500" kern="1200"/>
        </a:p>
      </dsp:txBody>
      <dsp:txXfrm>
        <a:off x="23097" y="1486492"/>
        <a:ext cx="9237057" cy="426947"/>
      </dsp:txXfrm>
    </dsp:sp>
    <dsp:sp modelId="{9119076C-2496-4C9C-8300-0FD9BDA60E32}">
      <dsp:nvSpPr>
        <dsp:cNvPr id="0" name=""/>
        <dsp:cNvSpPr/>
      </dsp:nvSpPr>
      <dsp:spPr>
        <a:xfrm>
          <a:off x="0" y="1950740"/>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Proactive problem detection - avoid breakdowns and downtime</a:t>
          </a:r>
          <a:endParaRPr lang="en-CA" sz="1800" kern="1200">
            <a:solidFill>
              <a:prstClr val="white"/>
            </a:solidFill>
            <a:latin typeface="Arial"/>
            <a:ea typeface="+mn-ea"/>
            <a:cs typeface="+mn-cs"/>
          </a:endParaRPr>
        </a:p>
        <a:p>
          <a:pPr marL="0" lvl="0" algn="l" defTabSz="222250">
            <a:lnSpc>
              <a:spcPct val="90000"/>
            </a:lnSpc>
            <a:spcBef>
              <a:spcPct val="0"/>
            </a:spcBef>
            <a:spcAft>
              <a:spcPct val="35000"/>
            </a:spcAft>
            <a:buNone/>
          </a:pPr>
          <a:endParaRPr lang="en-US" sz="500" kern="1200"/>
        </a:p>
      </dsp:txBody>
      <dsp:txXfrm>
        <a:off x="23097" y="1973837"/>
        <a:ext cx="9237057" cy="426947"/>
      </dsp:txXfrm>
    </dsp:sp>
    <dsp:sp modelId="{8AD7A541-FBAA-46CA-A3DF-7DDACC3FA8D7}">
      <dsp:nvSpPr>
        <dsp:cNvPr id="0" name=""/>
        <dsp:cNvSpPr/>
      </dsp:nvSpPr>
      <dsp:spPr>
        <a:xfrm>
          <a:off x="0" y="2438084"/>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Cost reduction</a:t>
          </a:r>
        </a:p>
        <a:p>
          <a:pPr marL="0" lvl="0" algn="l" defTabSz="222250">
            <a:lnSpc>
              <a:spcPct val="90000"/>
            </a:lnSpc>
            <a:spcBef>
              <a:spcPct val="0"/>
            </a:spcBef>
            <a:spcAft>
              <a:spcPct val="35000"/>
            </a:spcAft>
            <a:buNone/>
          </a:pPr>
          <a:endParaRPr lang="en-US" sz="500" kern="1200"/>
        </a:p>
      </dsp:txBody>
      <dsp:txXfrm>
        <a:off x="23097" y="2461181"/>
        <a:ext cx="9237057" cy="426947"/>
      </dsp:txXfrm>
    </dsp:sp>
    <dsp:sp modelId="{B7D8E81B-2EA5-45E6-88AE-3406100DCEBE}">
      <dsp:nvSpPr>
        <dsp:cNvPr id="0" name=""/>
        <dsp:cNvSpPr/>
      </dsp:nvSpPr>
      <dsp:spPr>
        <a:xfrm>
          <a:off x="0" y="2925429"/>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CA" sz="1800" kern="1200">
              <a:solidFill>
                <a:prstClr val="white"/>
              </a:solidFill>
              <a:latin typeface="Arial"/>
              <a:ea typeface="+mn-ea"/>
              <a:cs typeface="+mn-cs"/>
            </a:rPr>
            <a:t>Closer collaboration</a:t>
          </a:r>
        </a:p>
        <a:p>
          <a:pPr marL="0" lvl="0" algn="l" defTabSz="222250">
            <a:lnSpc>
              <a:spcPct val="90000"/>
            </a:lnSpc>
            <a:spcBef>
              <a:spcPct val="0"/>
            </a:spcBef>
            <a:spcAft>
              <a:spcPct val="35000"/>
            </a:spcAft>
            <a:buNone/>
          </a:pPr>
          <a:endParaRPr lang="en-US" sz="500" kern="1200"/>
        </a:p>
      </dsp:txBody>
      <dsp:txXfrm>
        <a:off x="23097" y="2948526"/>
        <a:ext cx="9237057" cy="426947"/>
      </dsp:txXfrm>
    </dsp:sp>
    <dsp:sp modelId="{020D850A-B22A-42A3-AFEB-6286A5D3320D}">
      <dsp:nvSpPr>
        <dsp:cNvPr id="0" name=""/>
        <dsp:cNvSpPr/>
      </dsp:nvSpPr>
      <dsp:spPr>
        <a:xfrm>
          <a:off x="0" y="3412774"/>
          <a:ext cx="9283251" cy="473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50000"/>
            </a:lnSpc>
            <a:spcBef>
              <a:spcPct val="0"/>
            </a:spcBef>
            <a:spcAft>
              <a:spcPct val="35000"/>
            </a:spcAft>
            <a:buNone/>
          </a:pPr>
          <a:r>
            <a:rPr lang="en-US" sz="1800" kern="1200">
              <a:solidFill>
                <a:prstClr val="white"/>
              </a:solidFill>
              <a:latin typeface="Arial"/>
              <a:ea typeface="+mn-ea"/>
              <a:cs typeface="+mn-cs"/>
            </a:rPr>
            <a:t>Supporting sustainable development - Monitoring and reducing environmental impact</a:t>
          </a:r>
          <a:r>
            <a:rPr lang="en-US" sz="500" kern="1200"/>
            <a:t>.</a:t>
          </a:r>
          <a:endParaRPr lang="en-CA" sz="500" kern="1200"/>
        </a:p>
        <a:p>
          <a:pPr marL="0" lvl="0" indent="0" algn="l" defTabSz="800100">
            <a:lnSpc>
              <a:spcPct val="90000"/>
            </a:lnSpc>
            <a:spcBef>
              <a:spcPct val="0"/>
            </a:spcBef>
            <a:spcAft>
              <a:spcPct val="35000"/>
            </a:spcAft>
            <a:buNone/>
          </a:pPr>
          <a:endParaRPr lang="en-US" sz="500" kern="1200"/>
        </a:p>
      </dsp:txBody>
      <dsp:txXfrm>
        <a:off x="23097" y="3435871"/>
        <a:ext cx="9237057" cy="426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99995" y="1879"/>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Data Privacy &amp; Security Risks</a:t>
          </a:r>
        </a:p>
      </dsp:txBody>
      <dsp:txXfrm>
        <a:off x="1099995" y="1879"/>
        <a:ext cx="9993454" cy="952377"/>
      </dsp:txXfrm>
    </dsp:sp>
    <dsp:sp modelId="{13E0B49B-A073-4E1A-876B-3DB4018C88B4}">
      <dsp:nvSpPr>
        <dsp:cNvPr id="0" name=""/>
        <dsp:cNvSpPr/>
      </dsp:nvSpPr>
      <dsp:spPr>
        <a:xfrm>
          <a:off x="0" y="1192350"/>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99995" y="1192350"/>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High Implementation Costs</a:t>
          </a:r>
        </a:p>
      </dsp:txBody>
      <dsp:txXfrm>
        <a:off x="1099995" y="1192350"/>
        <a:ext cx="9993454" cy="952377"/>
      </dsp:txXfrm>
    </dsp:sp>
    <dsp:sp modelId="{FBA7E86D-299A-4A1A-BD15-1102FFFAB11C}">
      <dsp:nvSpPr>
        <dsp:cNvPr id="0" name=""/>
        <dsp:cNvSpPr/>
      </dsp:nvSpPr>
      <dsp:spPr>
        <a:xfrm>
          <a:off x="0" y="2382821"/>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9995" y="2382821"/>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Integration with Legacy Systems</a:t>
          </a:r>
        </a:p>
      </dsp:txBody>
      <dsp:txXfrm>
        <a:off x="1099995" y="2382821"/>
        <a:ext cx="9993454" cy="952377"/>
      </dsp:txXfrm>
    </dsp:sp>
    <dsp:sp modelId="{9D46F90E-989D-4474-9C0E-5362F3B00014}">
      <dsp:nvSpPr>
        <dsp:cNvPr id="0" name=""/>
        <dsp:cNvSpPr/>
      </dsp:nvSpPr>
      <dsp:spPr>
        <a:xfrm>
          <a:off x="0" y="3573292"/>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1099995" y="3573292"/>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77900">
            <a:lnSpc>
              <a:spcPct val="100000"/>
            </a:lnSpc>
            <a:spcBef>
              <a:spcPct val="0"/>
            </a:spcBef>
            <a:spcAft>
              <a:spcPct val="35000"/>
            </a:spcAft>
            <a:buNone/>
          </a:pPr>
          <a:r>
            <a:rPr lang="en-US" sz="2200" kern="1200"/>
            <a:t>Skilled Workforce Requirements</a:t>
          </a:r>
          <a:r>
            <a:rPr lang="en-US" sz="2200" b="0" kern="1200"/>
            <a:t> </a:t>
          </a:r>
          <a:endParaRPr lang="en-US" sz="2200" kern="1200"/>
        </a:p>
      </dsp:txBody>
      <dsp:txXfrm>
        <a:off x="1099995" y="3573292"/>
        <a:ext cx="9993454" cy="952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600" y="1021987"/>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662" y="228640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Experience Innovation:</a:t>
          </a:r>
        </a:p>
      </dsp:txBody>
      <dsp:txXfrm>
        <a:off x="6662" y="2286405"/>
        <a:ext cx="3307499" cy="496124"/>
      </dsp:txXfrm>
    </dsp:sp>
    <dsp:sp modelId="{296D686E-117C-42E3-97C0-9873A0E6BF68}">
      <dsp:nvSpPr>
        <dsp:cNvPr id="0" name=""/>
        <dsp:cNvSpPr/>
      </dsp:nvSpPr>
      <dsp:spPr>
        <a:xfrm>
          <a:off x="6662" y="2832202"/>
          <a:ext cx="3307499" cy="67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cutting edge IoT and Digital Twins solutions.</a:t>
          </a:r>
        </a:p>
      </dsp:txBody>
      <dsp:txXfrm>
        <a:off x="6662" y="2832202"/>
        <a:ext cx="3307499" cy="673360"/>
      </dsp:txXfrm>
    </dsp:sp>
    <dsp:sp modelId="{55307413-0E83-4450-BAC6-8FA34C3735A9}">
      <dsp:nvSpPr>
        <dsp:cNvPr id="0" name=""/>
        <dsp:cNvSpPr/>
      </dsp:nvSpPr>
      <dsp:spPr>
        <a:xfrm>
          <a:off x="4967912" y="1021987"/>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2975" y="228640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Live Demonstrations:</a:t>
          </a:r>
        </a:p>
      </dsp:txBody>
      <dsp:txXfrm>
        <a:off x="3892975" y="2286405"/>
        <a:ext cx="3307499" cy="496124"/>
      </dsp:txXfrm>
    </dsp:sp>
    <dsp:sp modelId="{3ADD6A68-2FA2-4875-A7A6-9047021D0BD1}">
      <dsp:nvSpPr>
        <dsp:cNvPr id="0" name=""/>
        <dsp:cNvSpPr/>
      </dsp:nvSpPr>
      <dsp:spPr>
        <a:xfrm>
          <a:off x="3892975" y="2832202"/>
          <a:ext cx="3307499" cy="67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See our technology in action and understand its real-world applications.</a:t>
          </a:r>
        </a:p>
      </dsp:txBody>
      <dsp:txXfrm>
        <a:off x="3892975" y="2832202"/>
        <a:ext cx="3307499" cy="673360"/>
      </dsp:txXfrm>
    </dsp:sp>
    <dsp:sp modelId="{7D1F7AE6-5E10-4BF2-A2B2-B01E5D547923}">
      <dsp:nvSpPr>
        <dsp:cNvPr id="0" name=""/>
        <dsp:cNvSpPr/>
      </dsp:nvSpPr>
      <dsp:spPr>
        <a:xfrm>
          <a:off x="8854225" y="1021987"/>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287" y="228640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Explore Insights:</a:t>
          </a:r>
        </a:p>
      </dsp:txBody>
      <dsp:txXfrm>
        <a:off x="7779287" y="2286405"/>
        <a:ext cx="3307499" cy="496124"/>
      </dsp:txXfrm>
    </dsp:sp>
    <dsp:sp modelId="{D377C807-DB4D-49ED-A524-1B0481B55B10}">
      <dsp:nvSpPr>
        <dsp:cNvPr id="0" name=""/>
        <dsp:cNvSpPr/>
      </dsp:nvSpPr>
      <dsp:spPr>
        <a:xfrm>
          <a:off x="7779287" y="2832202"/>
          <a:ext cx="3307499" cy="67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Engage with our team of IoT specialists to get answers to your questions.</a:t>
          </a:r>
        </a:p>
      </dsp:txBody>
      <dsp:txXfrm>
        <a:off x="7779287" y="2832202"/>
        <a:ext cx="3307499" cy="6733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B9E635-B38A-4097-AFCF-EF992FFEE3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EF2BF0AF-12E9-4493-AC9C-001791D086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80EB89-1984-4D0E-BD4E-CCDF7A08EB0B}" type="datetimeFigureOut">
              <a:rPr lang="en-CA" smtClean="0"/>
              <a:t>2026-01-22</a:t>
            </a:fld>
            <a:endParaRPr lang="en-CA"/>
          </a:p>
        </p:txBody>
      </p:sp>
      <p:sp>
        <p:nvSpPr>
          <p:cNvPr id="4" name="Footer Placeholder 3">
            <a:extLst>
              <a:ext uri="{FF2B5EF4-FFF2-40B4-BE49-F238E27FC236}">
                <a16:creationId xmlns:a16="http://schemas.microsoft.com/office/drawing/2014/main" id="{2E76EFA5-C099-4CC3-8F52-3D0084AB0F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F82E377-97C5-4CEF-82E8-28F7392832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EE469C-1E3B-4873-A3C1-0D0C07D2B61F}" type="slidenum">
              <a:rPr lang="en-CA" smtClean="0"/>
              <a:t>‹#›</a:t>
            </a:fld>
            <a:endParaRPr lang="en-CA"/>
          </a:p>
        </p:txBody>
      </p:sp>
    </p:spTree>
    <p:extLst>
      <p:ext uri="{BB962C8B-B14F-4D97-AF65-F5344CB8AC3E}">
        <p14:creationId xmlns:p14="http://schemas.microsoft.com/office/powerpoint/2010/main" val="2772941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CE743-8B6D-4711-A245-33B56273D175}" type="datetimeFigureOut">
              <a:rPr lang="en-CA" smtClean="0"/>
              <a:t>2026-01-22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C82B-2967-49D1-903E-199B4BB26942}" type="slidenum">
              <a:rPr lang="en-CA" smtClean="0"/>
              <a:t>‹#›</a:t>
            </a:fld>
            <a:endParaRPr lang="en-CA"/>
          </a:p>
        </p:txBody>
      </p:sp>
    </p:spTree>
    <p:extLst>
      <p:ext uri="{BB962C8B-B14F-4D97-AF65-F5344CB8AC3E}">
        <p14:creationId xmlns:p14="http://schemas.microsoft.com/office/powerpoint/2010/main" val="347324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a:t>
            </a:fld>
            <a:endParaRPr lang="en-CA"/>
          </a:p>
        </p:txBody>
      </p:sp>
    </p:spTree>
    <p:extLst>
      <p:ext uri="{BB962C8B-B14F-4D97-AF65-F5344CB8AC3E}">
        <p14:creationId xmlns:p14="http://schemas.microsoft.com/office/powerpoint/2010/main" val="91844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3</a:t>
            </a:fld>
            <a:endParaRPr lang="en-CA"/>
          </a:p>
        </p:txBody>
      </p:sp>
    </p:spTree>
    <p:extLst>
      <p:ext uri="{BB962C8B-B14F-4D97-AF65-F5344CB8AC3E}">
        <p14:creationId xmlns:p14="http://schemas.microsoft.com/office/powerpoint/2010/main" val="1126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5</a:t>
            </a:fld>
            <a:endParaRPr lang="en-CA"/>
          </a:p>
        </p:txBody>
      </p:sp>
    </p:spTree>
    <p:extLst>
      <p:ext uri="{BB962C8B-B14F-4D97-AF65-F5344CB8AC3E}">
        <p14:creationId xmlns:p14="http://schemas.microsoft.com/office/powerpoint/2010/main" val="284443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6</a:t>
            </a:fld>
            <a:endParaRPr lang="en-CA"/>
          </a:p>
        </p:txBody>
      </p:sp>
    </p:spTree>
    <p:extLst>
      <p:ext uri="{BB962C8B-B14F-4D97-AF65-F5344CB8AC3E}">
        <p14:creationId xmlns:p14="http://schemas.microsoft.com/office/powerpoint/2010/main" val="198258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7</a:t>
            </a:fld>
            <a:endParaRPr lang="en-CA"/>
          </a:p>
        </p:txBody>
      </p:sp>
    </p:spTree>
    <p:extLst>
      <p:ext uri="{BB962C8B-B14F-4D97-AF65-F5344CB8AC3E}">
        <p14:creationId xmlns:p14="http://schemas.microsoft.com/office/powerpoint/2010/main" val="56138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10</a:t>
            </a:fld>
            <a:endParaRPr lang="en-CA"/>
          </a:p>
        </p:txBody>
      </p:sp>
    </p:spTree>
    <p:extLst>
      <p:ext uri="{BB962C8B-B14F-4D97-AF65-F5344CB8AC3E}">
        <p14:creationId xmlns:p14="http://schemas.microsoft.com/office/powerpoint/2010/main" val="395164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11</a:t>
            </a:fld>
            <a:endParaRPr lang="en-CA"/>
          </a:p>
        </p:txBody>
      </p:sp>
    </p:spTree>
    <p:extLst>
      <p:ext uri="{BB962C8B-B14F-4D97-AF65-F5344CB8AC3E}">
        <p14:creationId xmlns:p14="http://schemas.microsoft.com/office/powerpoint/2010/main" val="243629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12</a:t>
            </a:fld>
            <a:endParaRPr lang="en-CA"/>
          </a:p>
        </p:txBody>
      </p:sp>
    </p:spTree>
    <p:extLst>
      <p:ext uri="{BB962C8B-B14F-4D97-AF65-F5344CB8AC3E}">
        <p14:creationId xmlns:p14="http://schemas.microsoft.com/office/powerpoint/2010/main" val="216131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13</a:t>
            </a:fld>
            <a:endParaRPr lang="en-CA"/>
          </a:p>
        </p:txBody>
      </p:sp>
    </p:spTree>
    <p:extLst>
      <p:ext uri="{BB962C8B-B14F-4D97-AF65-F5344CB8AC3E}">
        <p14:creationId xmlns:p14="http://schemas.microsoft.com/office/powerpoint/2010/main" val="346136824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6F28B0F-06A7-48AA-82AB-0044FFB389E5}"/>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Autofit/>
          </a:bodyPr>
          <a:lstStyle>
            <a:lvl1pPr algn="l">
              <a:lnSpc>
                <a:spcPct val="100000"/>
              </a:lnSpc>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E43FC5EF-1501-4382-8A74-5F9227F5D6AE}"/>
              </a:ext>
            </a:extLst>
          </p:cNvPr>
          <p:cNvSpPr>
            <a:spLocks noGrp="1"/>
          </p:cNvSpPr>
          <p:nvPr>
            <p:ph type="subTitle" idx="1" hasCustomPrompt="1"/>
          </p:nvPr>
        </p:nvSpPr>
        <p:spPr>
          <a:xfrm>
            <a:off x="569286" y="1978819"/>
            <a:ext cx="5526713" cy="915580"/>
          </a:xfrm>
        </p:spPr>
        <p:txBody>
          <a:bodyPr lIns="0" tIns="0" rIns="0" bIns="0">
            <a:noAutofit/>
          </a:bodyPr>
          <a:lstStyle>
            <a:lvl1pPr marL="0" indent="0" algn="l">
              <a:lnSpc>
                <a:spcPct val="100000"/>
              </a:lnSpc>
              <a:buNone/>
              <a:defRPr sz="28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a:t>
            </a:r>
          </a:p>
        </p:txBody>
      </p:sp>
      <p:sp>
        <p:nvSpPr>
          <p:cNvPr id="49" name="Date &amp; Version">
            <a:extLst>
              <a:ext uri="{FF2B5EF4-FFF2-40B4-BE49-F238E27FC236}">
                <a16:creationId xmlns:a16="http://schemas.microsoft.com/office/drawing/2014/main" id="{BFD88804-F2A3-47A8-8F08-09A7D8D81298}"/>
              </a:ext>
            </a:extLst>
          </p:cNvPr>
          <p:cNvSpPr>
            <a:spLocks noGrp="1"/>
          </p:cNvSpPr>
          <p:nvPr>
            <p:ph type="body" sz="quarter" idx="13" hasCustomPrompt="1"/>
          </p:nvPr>
        </p:nvSpPr>
        <p:spPr>
          <a:xfrm>
            <a:off x="550863" y="2894400"/>
            <a:ext cx="5539144" cy="400818"/>
          </a:xfrm>
          <a:noFill/>
          <a:ln>
            <a:noFill/>
          </a:ln>
        </p:spPr>
        <p:txBody>
          <a:bodyPr lIns="0" tIns="0" rIns="0" bIns="0" anchor="b">
            <a:noAutofit/>
          </a:bodyPr>
          <a:lstStyle>
            <a:lvl1pPr marL="0" indent="0">
              <a:buNone/>
              <a:defRPr sz="1800" b="0">
                <a:solidFill>
                  <a:schemeClr val="tx1"/>
                </a:solidFill>
                <a:latin typeface="+mn-lt"/>
              </a:defRPr>
            </a:lvl1pPr>
          </a:lstStyle>
          <a:p>
            <a:pPr lvl="0"/>
            <a:r>
              <a:rPr lang="fr-CA" noProof="0"/>
              <a:t>Date | Version</a:t>
            </a:r>
          </a:p>
        </p:txBody>
      </p:sp>
      <p:cxnSp>
        <p:nvCxnSpPr>
          <p:cNvPr id="50" name="Straight Connector">
            <a:extLst>
              <a:ext uri="{FF2B5EF4-FFF2-40B4-BE49-F238E27FC236}">
                <a16:creationId xmlns:a16="http://schemas.microsoft.com/office/drawing/2014/main" id="{50CAD0A0-5572-4A90-8267-D3BC8B3797F0}"/>
              </a:ext>
              <a:ext uri="{C183D7F6-B498-43B3-948B-1728B52AA6E4}">
                <adec:decorative xmlns:adec="http://schemas.microsoft.com/office/drawing/2017/decorative" val="1"/>
              </a:ext>
            </a:extLst>
          </p:cNvPr>
          <p:cNvCxnSpPr>
            <a:cxnSpLocks/>
          </p:cNvCxnSpPr>
          <p:nvPr userDrawn="1"/>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52" name="FIP">
            <a:extLst>
              <a:ext uri="{FF2B5EF4-FFF2-40B4-BE49-F238E27FC236}">
                <a16:creationId xmlns:a16="http://schemas.microsoft.com/office/drawing/2014/main" id="{49F335FE-081F-4087-9BF5-11A4B6B2B78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1126" y="4091626"/>
            <a:ext cx="2747163" cy="219421"/>
          </a:xfrm>
          <a:prstGeom prst="rect">
            <a:avLst/>
          </a:prstGeom>
        </p:spPr>
      </p:pic>
      <p:pic>
        <p:nvPicPr>
          <p:cNvPr id="51" name="Canada Wordmark">
            <a:extLst>
              <a:ext uri="{FF2B5EF4-FFF2-40B4-BE49-F238E27FC236}">
                <a16:creationId xmlns:a16="http://schemas.microsoft.com/office/drawing/2014/main" id="{064898E5-8DD4-4A0B-86F8-5E9072E85C09}"/>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03841" y="3982749"/>
            <a:ext cx="1386164" cy="328475"/>
          </a:xfrm>
          <a:prstGeom prst="rect">
            <a:avLst/>
          </a:prstGeom>
        </p:spPr>
      </p:pic>
      <p:sp>
        <p:nvSpPr>
          <p:cNvPr id="15" name="Rectangle">
            <a:extLst>
              <a:ext uri="{FF2B5EF4-FFF2-40B4-BE49-F238E27FC236}">
                <a16:creationId xmlns:a16="http://schemas.microsoft.com/office/drawing/2014/main" id="{0B63BC13-F197-4C12-9ABB-DE07BA324F04}"/>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sp>
        <p:nvSpPr>
          <p:cNvPr id="16" name="Gradient">
            <a:extLst>
              <a:ext uri="{FF2B5EF4-FFF2-40B4-BE49-F238E27FC236}">
                <a16:creationId xmlns:a16="http://schemas.microsoft.com/office/drawing/2014/main" id="{BEA7335A-6833-4874-8D92-5E5E623354E9}"/>
              </a:ext>
              <a:ext uri="{C183D7F6-B498-43B3-948B-1728B52AA6E4}">
                <adec:decorative xmlns:adec="http://schemas.microsoft.com/office/drawing/2017/decorative" val="1"/>
              </a:ext>
            </a:extLst>
          </p:cNvPr>
          <p:cNvSpPr/>
          <p:nvPr userDrawn="1"/>
        </p:nvSpPr>
        <p:spPr>
          <a:xfrm>
            <a:off x="726974" y="6063699"/>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pic>
        <p:nvPicPr>
          <p:cNvPr id="17" name="Rectrangle">
            <a:extLst>
              <a:ext uri="{FF2B5EF4-FFF2-40B4-BE49-F238E27FC236}">
                <a16:creationId xmlns:a16="http://schemas.microsoft.com/office/drawing/2014/main" id="{809EBC05-AB1B-478B-A0BE-5DAC6E63D64F}"/>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998677" y="6067074"/>
            <a:ext cx="4485579" cy="790925"/>
          </a:xfrm>
          <a:prstGeom prst="rect">
            <a:avLst/>
          </a:prstGeom>
        </p:spPr>
      </p:pic>
      <p:sp>
        <p:nvSpPr>
          <p:cNvPr id="21" name="Tagline">
            <a:extLst>
              <a:ext uri="{FF2B5EF4-FFF2-40B4-BE49-F238E27FC236}">
                <a16:creationId xmlns:a16="http://schemas.microsoft.com/office/drawing/2014/main" id="{862F3D54-A580-4E06-ADC3-FA6970B0EB5C}"/>
              </a:ext>
            </a:extLst>
          </p:cNvPr>
          <p:cNvSpPr txBox="1"/>
          <p:nvPr userDrawn="1"/>
        </p:nvSpPr>
        <p:spPr>
          <a:xfrm>
            <a:off x="5213838" y="6073506"/>
            <a:ext cx="6439251" cy="792713"/>
          </a:xfrm>
          <a:prstGeom prst="rect">
            <a:avLst/>
          </a:prstGeom>
          <a:noFill/>
        </p:spPr>
        <p:txBody>
          <a:bodyPr wrap="square" lIns="0" tIns="14400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CA" sz="1800" b="0" kern="900" cap="none" spc="20" baseline="0" noProof="0">
                <a:solidFill>
                  <a:schemeClr val="bg1"/>
                </a:solidFill>
                <a:latin typeface="Arial" panose="020B0604020202020204" pitchFamily="34" charset="0"/>
                <a:cs typeface="Arial" panose="020B0604020202020204" pitchFamily="34" charset="0"/>
              </a:rPr>
              <a:t>La force derrière la technologie de pointe au gouvernement</a:t>
            </a:r>
          </a:p>
          <a:p>
            <a:pPr marL="0" marR="0" lvl="0" indent="0" algn="r" defTabSz="914400" rtl="0" eaLnBrk="1" fontAlgn="auto" latinLnBrk="0" hangingPunct="1">
              <a:lnSpc>
                <a:spcPct val="100000"/>
              </a:lnSpc>
              <a:spcBef>
                <a:spcPts val="0"/>
              </a:spcBef>
              <a:spcAft>
                <a:spcPts val="0"/>
              </a:spcAft>
              <a:buClrTx/>
              <a:buSzTx/>
              <a:buFontTx/>
              <a:buNone/>
              <a:tabLst/>
              <a:defRPr/>
            </a:pPr>
            <a:endParaRPr lang="fr-CA" sz="1400" b="0" kern="900" cap="none" spc="20" baseline="0" noProof="0">
              <a:solidFill>
                <a:schemeClr val="bg1"/>
              </a:solidFill>
              <a:latin typeface="Arial" panose="020B0604020202020204" pitchFamily="34" charset="0"/>
              <a:cs typeface="Arial" panose="020B0604020202020204" pitchFamily="34" charset="0"/>
            </a:endParaRPr>
          </a:p>
        </p:txBody>
      </p:sp>
      <p:pic>
        <p:nvPicPr>
          <p:cNvPr id="13" name="Picture 12" descr="SPC célèbre ses 10 ans">
            <a:extLst>
              <a:ext uri="{FF2B5EF4-FFF2-40B4-BE49-F238E27FC236}">
                <a16:creationId xmlns:a16="http://schemas.microsoft.com/office/drawing/2014/main" id="{FDCBA8FD-7462-47FB-91C1-96BD8579EA69}"/>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21841" b="19851"/>
          <a:stretch/>
        </p:blipFill>
        <p:spPr>
          <a:xfrm>
            <a:off x="265748" y="6065287"/>
            <a:ext cx="2412123" cy="791126"/>
          </a:xfrm>
          <a:prstGeom prst="rect">
            <a:avLst/>
          </a:prstGeom>
        </p:spPr>
      </p:pic>
      <p:pic>
        <p:nvPicPr>
          <p:cNvPr id="18" name="SSC Leaf">
            <a:extLst>
              <a:ext uri="{FF2B5EF4-FFF2-40B4-BE49-F238E27FC236}">
                <a16:creationId xmlns:a16="http://schemas.microsoft.com/office/drawing/2014/main" id="{2A9A1F3D-1EF5-426C-B8A3-7F6A145494B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76900" y="631140"/>
            <a:ext cx="1723638" cy="3678497"/>
          </a:xfrm>
          <a:prstGeom prst="rect">
            <a:avLst/>
          </a:prstGeom>
        </p:spPr>
      </p:pic>
    </p:spTree>
    <p:extLst>
      <p:ext uri="{BB962C8B-B14F-4D97-AF65-F5344CB8AC3E}">
        <p14:creationId xmlns:p14="http://schemas.microsoft.com/office/powerpoint/2010/main" val="3238007295"/>
      </p:ext>
    </p:extLst>
  </p:cSld>
  <p:clrMapOvr>
    <a:masterClrMapping/>
  </p:clrMapOvr>
  <p:extLst>
    <p:ext uri="{DCECCB84-F9BA-43D5-87BE-67443E8EF086}">
      <p15:sldGuideLst xmlns:p15="http://schemas.microsoft.com/office/powerpoint/2012/main">
        <p15:guide id="1" pos="55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24860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C60A9C1-9273-44C8-85ED-78B2252E25F5}"/>
              </a:ext>
            </a:extLst>
          </p:cNvPr>
          <p:cNvSpPr>
            <a:spLocks noGrp="1"/>
          </p:cNvSpPr>
          <p:nvPr>
            <p:ph type="title" hasCustomPrompt="1"/>
          </p:nvPr>
        </p:nvSpPr>
        <p:spPr>
          <a:xfrm>
            <a:off x="550863" y="2565400"/>
            <a:ext cx="11093450" cy="1997075"/>
          </a:xfrm>
          <a:prstGeom prst="rect">
            <a:avLst/>
          </a:prstGeom>
        </p:spPr>
        <p:txBody>
          <a:bodyPr lIns="0" tIns="0" rIns="0" bIns="0" anchor="b">
            <a:noAutofit/>
          </a:bodyPr>
          <a:lstStyle>
            <a:lvl1pPr>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B378A7EF-7040-49E1-BEFD-226C2E19353D}"/>
              </a:ext>
            </a:extLst>
          </p:cNvPr>
          <p:cNvSpPr>
            <a:spLocks noGrp="1"/>
          </p:cNvSpPr>
          <p:nvPr>
            <p:ph type="body" idx="1" hasCustomPrompt="1"/>
          </p:nvPr>
        </p:nvSpPr>
        <p:spPr>
          <a:xfrm>
            <a:off x="550863" y="4589463"/>
            <a:ext cx="11093450" cy="1252537"/>
          </a:xfrm>
        </p:spPr>
        <p:txBody>
          <a:bodyPr lIns="0" tIns="180000" rIns="0" bIns="0">
            <a:no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noProof="0"/>
              <a:t>Éditer le sous-titre</a:t>
            </a:r>
          </a:p>
        </p:txBody>
      </p:sp>
      <p:sp>
        <p:nvSpPr>
          <p:cNvPr id="8" name="Slide Number Placeholder">
            <a:extLst>
              <a:ext uri="{FF2B5EF4-FFF2-40B4-BE49-F238E27FC236}">
                <a16:creationId xmlns:a16="http://schemas.microsoft.com/office/drawing/2014/main" id="{0742FC5F-0CA4-43C0-AFD6-89EBF2D3924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125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0280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85096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965EC430-26A9-4D8E-8D3C-6A3CDDD3665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6" name="Subtitle">
            <a:extLst>
              <a:ext uri="{FF2B5EF4-FFF2-40B4-BE49-F238E27FC236}">
                <a16:creationId xmlns:a16="http://schemas.microsoft.com/office/drawing/2014/main" id="{252BA3D3-6AAB-4D26-8A63-A4AA1C211E46}"/>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84A5876A-98CD-4211-904B-996F83EBDACD}"/>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Text Placeholder 1">
            <a:extLst>
              <a:ext uri="{FF2B5EF4-FFF2-40B4-BE49-F238E27FC236}">
                <a16:creationId xmlns:a16="http://schemas.microsoft.com/office/drawing/2014/main" id="{30D53E20-0A41-4574-839C-739554071EF9}"/>
              </a:ext>
            </a:extLst>
          </p:cNvPr>
          <p:cNvSpPr>
            <a:spLocks noGrp="1"/>
          </p:cNvSpPr>
          <p:nvPr>
            <p:ph type="body" idx="1" hasCustomPrompt="1"/>
          </p:nvPr>
        </p:nvSpPr>
        <p:spPr>
          <a:xfrm>
            <a:off x="551976" y="1314450"/>
            <a:ext cx="5272562" cy="696912"/>
          </a:xfrm>
        </p:spPr>
        <p:txBody>
          <a:bodyPr anchor="t"/>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a:t>Éditer le texte</a:t>
            </a:r>
          </a:p>
        </p:txBody>
      </p:sp>
      <p:sp>
        <p:nvSpPr>
          <p:cNvPr id="4" name="Content Placeholder 1">
            <a:extLst>
              <a:ext uri="{FF2B5EF4-FFF2-40B4-BE49-F238E27FC236}">
                <a16:creationId xmlns:a16="http://schemas.microsoft.com/office/drawing/2014/main" id="{1A1DB378-F2BB-49C3-A57E-14CD26FBBA3E}"/>
              </a:ext>
            </a:extLst>
          </p:cNvPr>
          <p:cNvSpPr>
            <a:spLocks noGrp="1"/>
          </p:cNvSpPr>
          <p:nvPr>
            <p:ph sz="half" idx="2" hasCustomPrompt="1"/>
          </p:nvPr>
        </p:nvSpPr>
        <p:spPr>
          <a:xfrm>
            <a:off x="551976" y="2011363"/>
            <a:ext cx="5272562"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5" name="Text Placeholder 2">
            <a:extLst>
              <a:ext uri="{FF2B5EF4-FFF2-40B4-BE49-F238E27FC236}">
                <a16:creationId xmlns:a16="http://schemas.microsoft.com/office/drawing/2014/main" id="{C450486E-5B3F-430B-B073-DF410F543332}"/>
              </a:ext>
            </a:extLst>
          </p:cNvPr>
          <p:cNvSpPr>
            <a:spLocks noGrp="1"/>
          </p:cNvSpPr>
          <p:nvPr>
            <p:ph type="body" sz="quarter" idx="3" hasCustomPrompt="1"/>
          </p:nvPr>
        </p:nvSpPr>
        <p:spPr>
          <a:xfrm>
            <a:off x="6375399" y="1314450"/>
            <a:ext cx="5268913" cy="696912"/>
          </a:xfrm>
        </p:spPr>
        <p:txBody>
          <a:bodyPr anchor="t"/>
          <a:lstStyle>
            <a:lvl1pPr marL="0" indent="0">
              <a:buNone/>
              <a:defRPr lang="en-US" sz="2400" b="1" kern="1200" smtClean="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a:t>Éditer le texte</a:t>
            </a:r>
          </a:p>
        </p:txBody>
      </p:sp>
      <p:sp>
        <p:nvSpPr>
          <p:cNvPr id="6" name="Content Placeholder 2">
            <a:extLst>
              <a:ext uri="{FF2B5EF4-FFF2-40B4-BE49-F238E27FC236}">
                <a16:creationId xmlns:a16="http://schemas.microsoft.com/office/drawing/2014/main" id="{FA803D05-1C0F-439B-A4E3-90E70A70AF7A}"/>
              </a:ext>
            </a:extLst>
          </p:cNvPr>
          <p:cNvSpPr>
            <a:spLocks noGrp="1"/>
          </p:cNvSpPr>
          <p:nvPr>
            <p:ph sz="quarter" idx="4" hasCustomPrompt="1"/>
          </p:nvPr>
        </p:nvSpPr>
        <p:spPr>
          <a:xfrm>
            <a:off x="6375399" y="2011362"/>
            <a:ext cx="5268913"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10" name="Slide Number Placeholder">
            <a:extLst>
              <a:ext uri="{FF2B5EF4-FFF2-40B4-BE49-F238E27FC236}">
                <a16:creationId xmlns:a16="http://schemas.microsoft.com/office/drawing/2014/main" id="{8B984C8A-5D31-4125-86B9-ECBA133D8E34}"/>
              </a:ext>
            </a:extLst>
          </p:cNvPr>
          <p:cNvSpPr>
            <a:spLocks noGrp="1"/>
          </p:cNvSpPr>
          <p:nvPr>
            <p:ph type="sldNum" sz="quarter" idx="1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105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et text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97EB71FA-EE23-4DA7-869D-E33FF23A07C0}"/>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4" name="Subtitle">
            <a:extLst>
              <a:ext uri="{FF2B5EF4-FFF2-40B4-BE49-F238E27FC236}">
                <a16:creationId xmlns:a16="http://schemas.microsoft.com/office/drawing/2014/main" id="{A9BD9AE2-7F28-461E-A5D8-6BFCE3BF7F94}"/>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4" name="Text Placeholder">
            <a:extLst>
              <a:ext uri="{FF2B5EF4-FFF2-40B4-BE49-F238E27FC236}">
                <a16:creationId xmlns:a16="http://schemas.microsoft.com/office/drawing/2014/main" id="{177C50BF-2BF3-4BF5-B64A-7062C71D1C2E}"/>
              </a:ext>
            </a:extLst>
          </p:cNvPr>
          <p:cNvSpPr>
            <a:spLocks noGrp="1"/>
          </p:cNvSpPr>
          <p:nvPr>
            <p:ph type="body" sz="half" idx="2" hasCustomPrompt="1"/>
          </p:nvPr>
        </p:nvSpPr>
        <p:spPr>
          <a:xfrm>
            <a:off x="558344" y="1314450"/>
            <a:ext cx="5266194" cy="4527550"/>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3" name="Picture Placeholder">
            <a:extLst>
              <a:ext uri="{FF2B5EF4-FFF2-40B4-BE49-F238E27FC236}">
                <a16:creationId xmlns:a16="http://schemas.microsoft.com/office/drawing/2014/main" id="{FE582298-7A9F-4F06-A00C-9C96CD402A8D}"/>
              </a:ext>
            </a:extLst>
          </p:cNvPr>
          <p:cNvSpPr>
            <a:spLocks noGrp="1"/>
          </p:cNvSpPr>
          <p:nvPr>
            <p:ph type="pic" idx="1" hasCustomPrompt="1"/>
          </p:nvPr>
        </p:nvSpPr>
        <p:spPr>
          <a:xfrm>
            <a:off x="6375400" y="1314450"/>
            <a:ext cx="5258256" cy="4527549"/>
          </a:xfrm>
        </p:spPr>
        <p:txBody>
          <a:bodyPr>
            <a:no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noProof="0"/>
              <a:t>Insérer une image</a:t>
            </a:r>
          </a:p>
        </p:txBody>
      </p:sp>
      <p:sp>
        <p:nvSpPr>
          <p:cNvPr id="8" name="Slide Number Placeholder">
            <a:extLst>
              <a:ext uri="{FF2B5EF4-FFF2-40B4-BE49-F238E27FC236}">
                <a16:creationId xmlns:a16="http://schemas.microsoft.com/office/drawing/2014/main" id="{374F82F4-E88D-4602-AF84-0738350D3306}"/>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00493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et texte">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0A3842CF-8F0F-42EF-B9C6-508937E8EC2D}"/>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33E3550E-A8C4-4FA4-8E3E-FDB619488240}"/>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3" name="Straight Connector">
            <a:extLst>
              <a:ext uri="{FF2B5EF4-FFF2-40B4-BE49-F238E27FC236}">
                <a16:creationId xmlns:a16="http://schemas.microsoft.com/office/drawing/2014/main" id="{80C9F229-26DC-4B90-8C3C-E87514866807}"/>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51221C56-53B4-4235-87CF-5401119E02EF}"/>
              </a:ext>
            </a:extLst>
          </p:cNvPr>
          <p:cNvSpPr>
            <a:spLocks noGrp="1"/>
          </p:cNvSpPr>
          <p:nvPr>
            <p:ph idx="1" hasCustomPrompt="1"/>
          </p:nvPr>
        </p:nvSpPr>
        <p:spPr>
          <a:xfrm>
            <a:off x="553494" y="1314455"/>
            <a:ext cx="5250319" cy="4527546"/>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Text Placeholder">
            <a:extLst>
              <a:ext uri="{FF2B5EF4-FFF2-40B4-BE49-F238E27FC236}">
                <a16:creationId xmlns:a16="http://schemas.microsoft.com/office/drawing/2014/main" id="{3377C9A7-03C4-4209-BDFD-10FF05EB3BAA}"/>
              </a:ext>
            </a:extLst>
          </p:cNvPr>
          <p:cNvSpPr>
            <a:spLocks noGrp="1"/>
          </p:cNvSpPr>
          <p:nvPr>
            <p:ph type="body" sz="half" idx="2" hasCustomPrompt="1"/>
          </p:nvPr>
        </p:nvSpPr>
        <p:spPr>
          <a:xfrm>
            <a:off x="6375840" y="1314455"/>
            <a:ext cx="5266194" cy="4527546"/>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080830FF-5B44-4948-9FD7-75211ED8146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21581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949B0AE2-B946-4A26-AD30-9FF528033FD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2" name="Subtitle">
            <a:extLst>
              <a:ext uri="{FF2B5EF4-FFF2-40B4-BE49-F238E27FC236}">
                <a16:creationId xmlns:a16="http://schemas.microsoft.com/office/drawing/2014/main" id="{1422A86A-9B2F-4B92-B5D7-2F80927DEE86}"/>
              </a:ext>
            </a:extLst>
          </p:cNvPr>
          <p:cNvSpPr>
            <a:spLocks noGrp="1"/>
          </p:cNvSpPr>
          <p:nvPr>
            <p:ph type="body" sz="quarter" idx="13" hasCustomPrompt="1"/>
          </p:nvPr>
        </p:nvSpPr>
        <p:spPr>
          <a:xfrm>
            <a:off x="6365875" y="512763"/>
            <a:ext cx="5286125" cy="519861"/>
          </a:xfrm>
        </p:spPr>
        <p:txBody>
          <a:bodyPr>
            <a:noAutofit/>
          </a:bodyPr>
          <a:lstStyle>
            <a:lvl1pPr algn="r">
              <a:defRPr sz="2000" b="0"/>
            </a:lvl1pPr>
          </a:lstStyle>
          <a:p>
            <a:pPr lvl="0"/>
            <a:r>
              <a:rPr lang="fr-CA" noProof="0"/>
              <a:t>Éditer le sous-titre</a:t>
            </a:r>
          </a:p>
        </p:txBody>
      </p:sp>
      <p:cxnSp>
        <p:nvCxnSpPr>
          <p:cNvPr id="11" name="Straight Connector">
            <a:extLst>
              <a:ext uri="{FF2B5EF4-FFF2-40B4-BE49-F238E27FC236}">
                <a16:creationId xmlns:a16="http://schemas.microsoft.com/office/drawing/2014/main" id="{30931E3F-C760-4D00-9A25-2AAD503730F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6" name="Slide Number Placeholder">
            <a:extLst>
              <a:ext uri="{FF2B5EF4-FFF2-40B4-BE49-F238E27FC236}">
                <a16:creationId xmlns:a16="http://schemas.microsoft.com/office/drawing/2014/main" id="{EA7CF5A1-20A8-4715-89D4-E0E0F79E4188}"/>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73886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erge et pagination">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F00F05C6-62FA-41F7-85CA-924BAFBAB01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52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F437A991-9955-4159-927A-CB0166176A2A}"/>
              </a:ext>
            </a:extLst>
          </p:cNvPr>
          <p:cNvSpPr>
            <a:spLocks noGrp="1"/>
          </p:cNvSpPr>
          <p:nvPr>
            <p:ph type="title"/>
          </p:nvPr>
        </p:nvSpPr>
        <p:spPr>
          <a:xfrm>
            <a:off x="558344" y="525381"/>
            <a:ext cx="5266194" cy="507242"/>
          </a:xfrm>
          <a:prstGeom prst="rect">
            <a:avLst/>
          </a:prstGeom>
        </p:spPr>
        <p:txBody>
          <a:bodyPr vert="horz" lIns="0" tIns="0" rIns="0" bIns="0" rtlCol="0" anchor="t">
            <a:noAutofit/>
          </a:bodyPr>
          <a:lstStyle/>
          <a:p>
            <a:r>
              <a:rPr lang="fr-CA" noProof="0"/>
              <a:t>Éditer le titre</a:t>
            </a:r>
          </a:p>
        </p:txBody>
      </p:sp>
      <p:sp>
        <p:nvSpPr>
          <p:cNvPr id="3" name="Text Placeholder">
            <a:extLst>
              <a:ext uri="{FF2B5EF4-FFF2-40B4-BE49-F238E27FC236}">
                <a16:creationId xmlns:a16="http://schemas.microsoft.com/office/drawing/2014/main" id="{A905A23A-0F50-47C2-9820-46C1611A1BEB}"/>
              </a:ext>
            </a:extLst>
          </p:cNvPr>
          <p:cNvSpPr>
            <a:spLocks noGrp="1"/>
          </p:cNvSpPr>
          <p:nvPr>
            <p:ph type="body" idx="1"/>
          </p:nvPr>
        </p:nvSpPr>
        <p:spPr>
          <a:xfrm>
            <a:off x="550863" y="1314451"/>
            <a:ext cx="11093450" cy="4527549"/>
          </a:xfrm>
          <a:prstGeom prst="rect">
            <a:avLst/>
          </a:prstGeom>
        </p:spPr>
        <p:txBody>
          <a:bodyPr vert="horz" lIns="0" tIns="0" rIns="0" bIns="0" rtlCol="0">
            <a:noAutofit/>
          </a:bodyPr>
          <a:lstStyle/>
          <a:p>
            <a:pPr lvl="0"/>
            <a:r>
              <a:rPr lang="fr-CA" noProof="0"/>
              <a:t>Titre 1</a:t>
            </a:r>
          </a:p>
          <a:p>
            <a:pPr lvl="1"/>
            <a:r>
              <a:rPr lang="fr-CA" noProof="0"/>
              <a:t>Normal 1</a:t>
            </a:r>
          </a:p>
          <a:p>
            <a:pPr lvl="2"/>
            <a:r>
              <a:rPr lang="fr-CA" noProof="0"/>
              <a:t>Titre 2</a:t>
            </a:r>
          </a:p>
          <a:p>
            <a:pPr lvl="3"/>
            <a:r>
              <a:rPr lang="fr-CA" noProof="0"/>
              <a:t>Normal 2</a:t>
            </a:r>
          </a:p>
          <a:p>
            <a:pPr lvl="4"/>
            <a:r>
              <a:rPr lang="fr-CA" noProof="0"/>
              <a:t>Titre 3</a:t>
            </a:r>
          </a:p>
          <a:p>
            <a:pPr lvl="5"/>
            <a:r>
              <a:rPr lang="fr-CA" noProof="0"/>
              <a:t>Normal 3</a:t>
            </a:r>
          </a:p>
          <a:p>
            <a:pPr lvl="6"/>
            <a:r>
              <a:rPr lang="fr-CA" noProof="0"/>
              <a:t>Titre 4</a:t>
            </a:r>
          </a:p>
          <a:p>
            <a:pPr lvl="7"/>
            <a:r>
              <a:rPr lang="fr-CA" noProof="0"/>
              <a:t>Normal 4</a:t>
            </a:r>
          </a:p>
          <a:p>
            <a:pPr lvl="8"/>
            <a:r>
              <a:rPr lang="fr-CA" noProof="0"/>
              <a:t>Légende</a:t>
            </a:r>
          </a:p>
        </p:txBody>
      </p:sp>
      <p:sp>
        <p:nvSpPr>
          <p:cNvPr id="7" name="Rectangle">
            <a:extLst>
              <a:ext uri="{FF2B5EF4-FFF2-40B4-BE49-F238E27FC236}">
                <a16:creationId xmlns:a16="http://schemas.microsoft.com/office/drawing/2014/main" id="{97090684-8A9E-4BEC-8555-AA362BD0B1A0}"/>
              </a:ext>
              <a:ext uri="{C183D7F6-B498-43B3-948B-1728B52AA6E4}">
                <adec:decorative xmlns:adec="http://schemas.microsoft.com/office/drawing/2017/decorative" val="1"/>
              </a:ext>
            </a:extLst>
          </p:cNvPr>
          <p:cNvSpPr/>
          <p:nvPr userDrawn="1"/>
        </p:nvSpPr>
        <p:spPr>
          <a:xfrm>
            <a:off x="-10819" y="-1"/>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p>
        </p:txBody>
      </p:sp>
      <p:sp>
        <p:nvSpPr>
          <p:cNvPr id="5" name="TextBox 4">
            <a:extLst>
              <a:ext uri="{FF2B5EF4-FFF2-40B4-BE49-F238E27FC236}">
                <a16:creationId xmlns:a16="http://schemas.microsoft.com/office/drawing/2014/main" id="{2A05E006-1BD7-9FD9-BAA9-C57D6C8D0BF3}"/>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61694533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7" r:id="rId6"/>
    <p:sldLayoutId id="2147483656" r:id="rId7"/>
    <p:sldLayoutId id="2147483654" r:id="rId8"/>
    <p:sldLayoutId id="2147483655" r:id="rId9"/>
    <p:sldLayoutId id="2147483658" r:id="rId10"/>
  </p:sldLayoutIdLst>
  <p:hf hdr="0" ftr="0" dt="0"/>
  <p:txStyles>
    <p:title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p:titleStyle>
    <p:bodyStyle>
      <a:lvl1pPr marL="360000" indent="-457200" algn="l" defTabSz="914400" rtl="0" eaLnBrk="1" latinLnBrk="0" hangingPunct="1">
        <a:lnSpc>
          <a:spcPct val="120000"/>
        </a:lnSpc>
        <a:spcBef>
          <a:spcPts val="0"/>
        </a:spcBef>
        <a:spcAft>
          <a:spcPts val="0"/>
        </a:spcAft>
        <a:buFont typeface="Arial" panose="020B0604020202020204" pitchFamily="34" charset="0"/>
        <a:buChar char="•"/>
        <a:defRPr sz="3600" b="1" kern="1200">
          <a:solidFill>
            <a:schemeClr val="tx1"/>
          </a:solidFill>
          <a:latin typeface="+mj-lt"/>
          <a:ea typeface="+mn-ea"/>
          <a:cs typeface="+mn-cs"/>
        </a:defRPr>
      </a:lvl1pPr>
      <a:lvl2pPr marL="36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720000" indent="-457200" algn="l" defTabSz="914400" rtl="0" eaLnBrk="1" latinLnBrk="0" hangingPunct="1">
        <a:lnSpc>
          <a:spcPct val="120000"/>
        </a:lnSpc>
        <a:spcBef>
          <a:spcPts val="0"/>
        </a:spcBef>
        <a:spcAft>
          <a:spcPts val="0"/>
        </a:spcAft>
        <a:buFont typeface="Arial" panose="020B0604020202020204" pitchFamily="34" charset="0"/>
        <a:buChar char="•"/>
        <a:defRPr sz="3200" b="1" kern="1200">
          <a:solidFill>
            <a:schemeClr val="accent1"/>
          </a:solidFill>
          <a:latin typeface="+mj-lt"/>
          <a:ea typeface="+mn-ea"/>
          <a:cs typeface="+mn-cs"/>
        </a:defRPr>
      </a:lvl3pPr>
      <a:lvl4pPr marL="72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j-lt"/>
          <a:ea typeface="+mn-ea"/>
          <a:cs typeface="+mn-cs"/>
        </a:defRPr>
      </a:lvl4pPr>
      <a:lvl5pPr marL="1080000" indent="-457200" algn="l" defTabSz="914400" rtl="0" eaLnBrk="1" latinLnBrk="0" hangingPunct="1">
        <a:lnSpc>
          <a:spcPct val="120000"/>
        </a:lnSpc>
        <a:spcBef>
          <a:spcPts val="0"/>
        </a:spcBef>
        <a:spcAft>
          <a:spcPts val="0"/>
        </a:spcAft>
        <a:buFont typeface="Arial" panose="020B0604020202020204" pitchFamily="34" charset="0"/>
        <a:buChar char="•"/>
        <a:defRPr sz="2800" b="1" kern="1200">
          <a:solidFill>
            <a:schemeClr val="accent2"/>
          </a:solidFill>
          <a:latin typeface="+mj-lt"/>
          <a:ea typeface="+mn-ea"/>
          <a:cs typeface="+mn-cs"/>
        </a:defRPr>
      </a:lvl5pPr>
      <a:lvl6pPr marL="1080000" indent="-457200" algn="l" defTabSz="914400" rtl="0" eaLnBrk="1" latinLnBrk="0" hangingPunct="1">
        <a:lnSpc>
          <a:spcPct val="12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6pPr>
      <a:lvl7pPr marL="1440000" indent="-457200" algn="l" defTabSz="914400" rtl="0" eaLnBrk="1" latinLnBrk="0" hangingPunct="1">
        <a:lnSpc>
          <a:spcPct val="120000"/>
        </a:lnSpc>
        <a:spcBef>
          <a:spcPts val="0"/>
        </a:spcBef>
        <a:spcAft>
          <a:spcPts val="0"/>
        </a:spcAft>
        <a:buFont typeface="Arial" panose="020B0604020202020204" pitchFamily="34" charset="0"/>
        <a:buChar char="•"/>
        <a:defRPr sz="2400" b="1" i="0" kern="1200">
          <a:solidFill>
            <a:schemeClr val="accent5"/>
          </a:solidFill>
          <a:latin typeface="+mj-lt"/>
          <a:ea typeface="+mn-ea"/>
          <a:cs typeface="+mn-cs"/>
        </a:defRPr>
      </a:lvl7pPr>
      <a:lvl8pPr marL="1440000" indent="-4572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800" i="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5" userDrawn="1">
          <p15:clr>
            <a:srgbClr val="F26B43"/>
          </p15:clr>
        </p15:guide>
        <p15:guide id="4" orient="horz" pos="323" userDrawn="1">
          <p15:clr>
            <a:srgbClr val="F26B43"/>
          </p15:clr>
        </p15:guide>
        <p15:guide id="5" orient="horz" pos="3680" userDrawn="1">
          <p15:clr>
            <a:srgbClr val="F26B43"/>
          </p15:clr>
        </p15:guide>
        <p15:guide id="7" orient="horz" pos="4065" userDrawn="1">
          <p15:clr>
            <a:srgbClr val="F26B43"/>
          </p15:clr>
        </p15:guide>
        <p15:guide id="8" orient="horz" pos="828" userDrawn="1">
          <p15:clr>
            <a:srgbClr val="F26B43"/>
          </p15:clr>
        </p15:guide>
        <p15:guide id="9" pos="3669" userDrawn="1">
          <p15:clr>
            <a:srgbClr val="F26B43"/>
          </p15:clr>
        </p15:guide>
        <p15:guide id="10" pos="40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slideLayout" Target="../slideLayouts/slideLayout3.xml"/><Relationship Id="rId39" Type="http://schemas.openxmlformats.org/officeDocument/2006/relationships/image" Target="../media/image41.png"/><Relationship Id="rId21" Type="http://schemas.openxmlformats.org/officeDocument/2006/relationships/tags" Target="../tags/tag65.xml"/><Relationship Id="rId34" Type="http://schemas.openxmlformats.org/officeDocument/2006/relationships/image" Target="../media/image36.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31.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33.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notesSlide" Target="../notesSlides/notesSlide6.xml"/><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tags" Target="../tags/tag52.xml"/><Relationship Id="rId3" Type="http://schemas.openxmlformats.org/officeDocument/2006/relationships/tags" Target="../tags/tag47.xml"/></Relationships>
</file>

<file path=ppt/slides/_rels/slide11.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43.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3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notesSlide" Target="../notesSlides/notesSlide7.xml"/><Relationship Id="rId5" Type="http://schemas.openxmlformats.org/officeDocument/2006/relationships/tags" Target="../tags/tag74.xml"/><Relationship Id="rId10" Type="http://schemas.openxmlformats.org/officeDocument/2006/relationships/slideLayout" Target="../slideLayouts/slideLayout3.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notesSlide" Target="../notesSlides/notesSlide8.xml"/><Relationship Id="rId2" Type="http://schemas.openxmlformats.org/officeDocument/2006/relationships/tags" Target="../tags/tag79.xml"/><Relationship Id="rId1" Type="http://schemas.openxmlformats.org/officeDocument/2006/relationships/themeOverride" Target="../theme/themeOverride1.xml"/><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tags" Target="../tags/tag81.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2.xml"/><Relationship Id="rId7" Type="http://schemas.openxmlformats.org/officeDocument/2006/relationships/diagramData" Target="../diagrams/data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3.xml"/><Relationship Id="rId11" Type="http://schemas.microsoft.com/office/2007/relationships/diagramDrawing" Target="../diagrams/drawing1.xml"/><Relationship Id="rId5" Type="http://schemas.openxmlformats.org/officeDocument/2006/relationships/slideLayout" Target="../slideLayouts/slideLayout3.xml"/><Relationship Id="rId10" Type="http://schemas.openxmlformats.org/officeDocument/2006/relationships/diagramColors" Target="../diagrams/colors1.xml"/><Relationship Id="rId4" Type="http://schemas.openxmlformats.org/officeDocument/2006/relationships/tags" Target="../tags/tag23.xml"/><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tags" Target="../tags/tag26.xml"/><Relationship Id="rId7" Type="http://schemas.openxmlformats.org/officeDocument/2006/relationships/diagramData" Target="../diagrams/data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4.xml"/><Relationship Id="rId11" Type="http://schemas.microsoft.com/office/2007/relationships/diagramDrawing" Target="../diagrams/drawing2.xml"/><Relationship Id="rId5" Type="http://schemas.openxmlformats.org/officeDocument/2006/relationships/slideLayout" Target="../slideLayouts/slideLayout3.xml"/><Relationship Id="rId10" Type="http://schemas.openxmlformats.org/officeDocument/2006/relationships/diagramColors" Target="../diagrams/colors2.xml"/><Relationship Id="rId4" Type="http://schemas.openxmlformats.org/officeDocument/2006/relationships/tags" Target="../tags/tag27.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hyperlink" Target="https://nrc.canada.ca/en/research-development/research-collaboration/digital-twin-virtual-testing-focus-area" TargetMode="Externa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25.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hyperlink" Target="https://news.ontario.ca/en/release/1004760/ontario-exploring-new-technology-to-build-critical-infrastructure-faster" TargetMode="External"/><Relationship Id="rId5" Type="http://schemas.openxmlformats.org/officeDocument/2006/relationships/tags" Target="../tags/tag32.xml"/><Relationship Id="rId15" Type="http://schemas.openxmlformats.org/officeDocument/2006/relationships/hyperlink" Target="https://3dverse.com/blog/3dverse-has-been-awarded-a-contract-by-the-government-of-canada-and-innovative-solutions-canada-isc-program-to-develop-a-groundbreaking-real-time-3d-digital-twin-platform-/" TargetMode="External"/><Relationship Id="rId10" Type="http://schemas.openxmlformats.org/officeDocument/2006/relationships/hyperlink" Target="https://www.renewcanada.net/unlocking-the-future-of-risk-assessment-with-digital-twins/" TargetMode="External"/><Relationship Id="rId4" Type="http://schemas.openxmlformats.org/officeDocument/2006/relationships/tags" Target="../tags/tag31.xml"/><Relationship Id="rId9" Type="http://schemas.openxmlformats.org/officeDocument/2006/relationships/notesSlide" Target="../notesSlides/notesSlide5.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7.xml"/><Relationship Id="rId7"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9.png"/><Relationship Id="rId5" Type="http://schemas.openxmlformats.org/officeDocument/2006/relationships/slideLayout" Target="../slideLayouts/slideLayout3.xml"/><Relationship Id="rId4" Type="http://schemas.openxmlformats.org/officeDocument/2006/relationships/tags" Target="../tags/tag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a:t>Digital Twins &amp; AR</a:t>
            </a:r>
            <a:br>
              <a:rPr lang="en-CA"/>
            </a:br>
            <a:r>
              <a:rPr lang="en-CA" err="1"/>
              <a:t>Jumeaux</a:t>
            </a:r>
            <a:r>
              <a:rPr lang="en-CA"/>
              <a:t> num</a:t>
            </a:r>
            <a:r>
              <a:rPr lang="fr-CA" err="1"/>
              <a:t>ériques</a:t>
            </a:r>
            <a:r>
              <a:rPr lang="en-CA"/>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a:t>Transforming Government Operations</a:t>
            </a:r>
          </a:p>
          <a:p>
            <a:r>
              <a:rPr lang="en-CA"/>
              <a:t>Transformer les operations du </a:t>
            </a:r>
            <a:r>
              <a:rPr lang="en-CA" err="1"/>
              <a:t>gouvernement</a:t>
            </a:r>
            <a:endParaRPr lang="en-CA"/>
          </a:p>
          <a:p>
            <a:endParaRPr lang="en-CA"/>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2)</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10</a:t>
            </a:fld>
            <a:endParaRPr lang="en-CA"/>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4"/>
            </p:custDataLst>
          </p:nvPr>
        </p:nvPicPr>
        <p:blipFill>
          <a:blip r:embed="rId28"/>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5"/>
            </p:custDataLst>
          </p:nvPr>
        </p:nvPicPr>
        <p:blipFill>
          <a:blip r:embed="rId29"/>
          <a:stretch>
            <a:fillRect/>
          </a:stretch>
        </p:blipFill>
        <p:spPr>
          <a:xfrm>
            <a:off x="1006732" y="2129656"/>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6"/>
            </p:custDataLst>
          </p:nvPr>
        </p:nvPicPr>
        <p:blipFill>
          <a:blip r:embed="rId30"/>
          <a:stretch>
            <a:fillRect/>
          </a:stretch>
        </p:blipFill>
        <p:spPr>
          <a:xfrm>
            <a:off x="4535307" y="2272626"/>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7"/>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8"/>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9"/>
            </p:custDataLst>
          </p:nvPr>
        </p:nvSpPr>
        <p:spPr>
          <a:xfrm>
            <a:off x="7572741" y="1176209"/>
            <a:ext cx="3583802" cy="765259"/>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lgn="ctr">
              <a:buFont typeface="Arial" panose="020B0604020202020204" pitchFamily="34" charset="0"/>
              <a:buNone/>
            </a:pPr>
            <a:r>
              <a:rPr lang="en-CA" sz="2400">
                <a:solidFill>
                  <a:schemeClr val="accent1"/>
                </a:solidFill>
              </a:rPr>
              <a:t>Interaction and simulation</a:t>
            </a:r>
          </a:p>
        </p:txBody>
      </p:sp>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0"/>
            </p:custDataLst>
          </p:nvPr>
        </p:nvPicPr>
        <p:blipFill>
          <a:blip r:embed="rId31"/>
          <a:stretch>
            <a:fillRect/>
          </a:stretch>
        </p:blipFill>
        <p:spPr>
          <a:xfrm>
            <a:off x="8465614" y="2359738"/>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1"/>
            </p:custDataLst>
          </p:nvPr>
        </p:nvPicPr>
        <p:blipFill>
          <a:blip r:embed="rId32"/>
          <a:stretch>
            <a:fillRect/>
          </a:stretch>
        </p:blipFill>
        <p:spPr>
          <a:xfrm>
            <a:off x="277420" y="4026400"/>
            <a:ext cx="1287741" cy="1764478"/>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2"/>
            </p:custDataLst>
          </p:nvPr>
        </p:nvPicPr>
        <p:blipFill>
          <a:blip r:embed="rId28"/>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3"/>
            </p:custDataLst>
          </p:nvPr>
        </p:nvPicPr>
        <p:blipFill>
          <a:blip r:embed="rId28"/>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4"/>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a:t>++</a:t>
            </a:r>
            <a:endParaRPr lang="en-US" sz="1800"/>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5"/>
            </p:custDataLst>
          </p:nvPr>
        </p:nvPicPr>
        <p:blipFill>
          <a:blip r:embed="rId33">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6"/>
            </p:custDataLst>
          </p:nvPr>
        </p:nvPicPr>
        <p:blipFill>
          <a:blip r:embed="rId34">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17"/>
            </p:custDataLst>
          </p:nvPr>
        </p:nvPicPr>
        <p:blipFill>
          <a:blip r:embed="rId35">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18"/>
            </p:custDataLst>
          </p:nvPr>
        </p:nvPicPr>
        <p:blipFill>
          <a:blip r:embed="rId36"/>
          <a:stretch>
            <a:fillRect/>
          </a:stretch>
        </p:blipFill>
        <p:spPr>
          <a:xfrm>
            <a:off x="7850904" y="3248751"/>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19"/>
            </p:custDataLst>
          </p:nvPr>
        </p:nvSpPr>
        <p:spPr>
          <a:xfrm>
            <a:off x="180974" y="1211970"/>
            <a:ext cx="3243731"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0"/>
            </p:custDataLst>
          </p:nvPr>
        </p:nvSpPr>
        <p:spPr>
          <a:xfrm>
            <a:off x="3572521" y="1203778"/>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1"/>
            </p:custDataLst>
          </p:nvPr>
        </p:nvSpPr>
        <p:spPr>
          <a:xfrm>
            <a:off x="7496585" y="1174310"/>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8" name="Picture 7">
            <a:extLst>
              <a:ext uri="{FF2B5EF4-FFF2-40B4-BE49-F238E27FC236}">
                <a16:creationId xmlns:a16="http://schemas.microsoft.com/office/drawing/2014/main" id="{C9B38F6D-3B40-9303-DA13-51CCEDB685F7}"/>
              </a:ext>
            </a:extLst>
          </p:cNvPr>
          <p:cNvPicPr>
            <a:picLocks noChangeAspect="1"/>
          </p:cNvPicPr>
          <p:nvPr>
            <p:custDataLst>
              <p:tags r:id="rId22"/>
            </p:custDataLst>
          </p:nvPr>
        </p:nvPicPr>
        <p:blipFill>
          <a:blip r:embed="rId37"/>
          <a:stretch>
            <a:fillRect/>
          </a:stretch>
        </p:blipFill>
        <p:spPr>
          <a:xfrm>
            <a:off x="5444117" y="5578000"/>
            <a:ext cx="1105882" cy="908016"/>
          </a:xfrm>
          <a:prstGeom prst="rect">
            <a:avLst/>
          </a:prstGeom>
        </p:spPr>
      </p:pic>
      <p:pic>
        <p:nvPicPr>
          <p:cNvPr id="9" name="Picture 4">
            <a:extLst>
              <a:ext uri="{FF2B5EF4-FFF2-40B4-BE49-F238E27FC236}">
                <a16:creationId xmlns:a16="http://schemas.microsoft.com/office/drawing/2014/main" id="{181E347F-EBCD-8EC3-6DD5-F86C2C62828B}"/>
              </a:ext>
            </a:extLst>
          </p:cNvPr>
          <p:cNvPicPr>
            <a:picLocks noChangeAspect="1" noChangeArrowheads="1"/>
          </p:cNvPicPr>
          <p:nvPr>
            <p:custDataLst>
              <p:tags r:id="rId23"/>
            </p:custDataLst>
          </p:nvPr>
        </p:nvPicPr>
        <p:blipFill>
          <a:blip r:embed="rId38">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01D8DF-E614-0D66-DB45-16D9B64BBCCB}"/>
              </a:ext>
            </a:extLst>
          </p:cNvPr>
          <p:cNvPicPr>
            <a:picLocks noChangeAspect="1"/>
          </p:cNvPicPr>
          <p:nvPr>
            <p:custDataLst>
              <p:tags r:id="rId24"/>
            </p:custDataLst>
          </p:nvPr>
        </p:nvPicPr>
        <p:blipFill>
          <a:blip r:embed="rId39"/>
          <a:stretch>
            <a:fillRect/>
          </a:stretch>
        </p:blipFill>
        <p:spPr>
          <a:xfrm>
            <a:off x="3842985" y="4906273"/>
            <a:ext cx="1628193" cy="1182050"/>
          </a:xfrm>
          <a:prstGeom prst="rect">
            <a:avLst/>
          </a:prstGeom>
        </p:spPr>
      </p:pic>
      <p:pic>
        <p:nvPicPr>
          <p:cNvPr id="12" name="Picture 6" descr="Free database storage data vector">
            <a:extLst>
              <a:ext uri="{FF2B5EF4-FFF2-40B4-BE49-F238E27FC236}">
                <a16:creationId xmlns:a16="http://schemas.microsoft.com/office/drawing/2014/main" id="{56F61681-F7D7-9333-719B-BA85D7735E1B}"/>
              </a:ext>
            </a:extLst>
          </p:cNvPr>
          <p:cNvPicPr>
            <a:picLocks noChangeAspect="1" noChangeArrowheads="1"/>
          </p:cNvPicPr>
          <p:nvPr>
            <p:custDataLst>
              <p:tags r:id="rId25"/>
            </p:custDataLst>
          </p:nvPr>
        </p:nvPicPr>
        <p:blipFill>
          <a:blip r:embed="rId40">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92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895543"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3)</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78105" y="1865079"/>
            <a:ext cx="1555496" cy="897172"/>
          </a:xfrm>
        </p:spPr>
        <p:txBody>
          <a:bodyPr/>
          <a:lstStyle/>
          <a:p>
            <a:pPr marL="0" indent="0">
              <a:buNone/>
            </a:pPr>
            <a:r>
              <a:rPr lang="fr-CA" sz="4000" err="1"/>
              <a:t>Unity</a:t>
            </a:r>
            <a:endParaRPr lang="fr-CA" sz="4000"/>
          </a:p>
          <a:p>
            <a:pPr marL="0" indent="0">
              <a:buNone/>
            </a:pPr>
            <a:endParaRPr lang="fr-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11</a:t>
            </a:fld>
            <a:endParaRPr lang="en-CA"/>
          </a:p>
        </p:txBody>
      </p:sp>
      <p:pic>
        <p:nvPicPr>
          <p:cNvPr id="7" name="Picture 6">
            <a:extLst>
              <a:ext uri="{FF2B5EF4-FFF2-40B4-BE49-F238E27FC236}">
                <a16:creationId xmlns:a16="http://schemas.microsoft.com/office/drawing/2014/main" id="{8A17BB9F-A6A2-F1C3-001E-772425118156}"/>
              </a:ext>
            </a:extLst>
          </p:cNvPr>
          <p:cNvPicPr>
            <a:picLocks noChangeAspect="1"/>
          </p:cNvPicPr>
          <p:nvPr>
            <p:custDataLst>
              <p:tags r:id="rId5"/>
            </p:custDataLst>
          </p:nvPr>
        </p:nvPicPr>
        <p:blipFill>
          <a:blip r:embed="rId12"/>
          <a:stretch>
            <a:fillRect/>
          </a:stretch>
        </p:blipFill>
        <p:spPr>
          <a:xfrm>
            <a:off x="3875417" y="1416063"/>
            <a:ext cx="7555313" cy="4194162"/>
          </a:xfrm>
          <a:prstGeom prst="rect">
            <a:avLst/>
          </a:prstGeom>
        </p:spPr>
      </p:pic>
      <p:pic>
        <p:nvPicPr>
          <p:cNvPr id="2" name="Picture 4">
            <a:extLst>
              <a:ext uri="{FF2B5EF4-FFF2-40B4-BE49-F238E27FC236}">
                <a16:creationId xmlns:a16="http://schemas.microsoft.com/office/drawing/2014/main" id="{AE767C56-2659-2DC5-250D-1A5779581056}"/>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flipH="1">
            <a:off x="9775694" y="5956579"/>
            <a:ext cx="490870" cy="5072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B9D22A1D-3D7E-DCA3-1BCE-50A03CE03482}"/>
              </a:ext>
            </a:extLst>
          </p:cNvPr>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0269520" y="5928004"/>
            <a:ext cx="560979" cy="5609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51F8588F-29ED-96B5-BC5A-EA0A2D94822C}"/>
              </a:ext>
            </a:extLst>
          </p:cNvPr>
          <p:cNvSpPr txBox="1">
            <a:spLocks/>
          </p:cNvSpPr>
          <p:nvPr>
            <p:custDataLst>
              <p:tags r:id="rId8"/>
            </p:custDataLst>
          </p:nvPr>
        </p:nvSpPr>
        <p:spPr>
          <a:xfrm>
            <a:off x="7538936" y="6093476"/>
            <a:ext cx="3205838" cy="47828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1600">
                <a:solidFill>
                  <a:schemeClr val="accent2"/>
                </a:solidFill>
              </a:rPr>
              <a:t>Possible </a:t>
            </a:r>
            <a:r>
              <a:rPr lang="fr-CA" sz="1600" err="1">
                <a:solidFill>
                  <a:schemeClr val="accent2"/>
                </a:solidFill>
              </a:rPr>
              <a:t>integration</a:t>
            </a:r>
            <a:endParaRPr lang="fr-CA" sz="1600">
              <a:solidFill>
                <a:schemeClr val="accent2"/>
              </a:solidFill>
            </a:endParaRPr>
          </a:p>
        </p:txBody>
      </p:sp>
      <p:sp>
        <p:nvSpPr>
          <p:cNvPr id="8" name="Content Placeholder 4">
            <a:extLst>
              <a:ext uri="{FF2B5EF4-FFF2-40B4-BE49-F238E27FC236}">
                <a16:creationId xmlns:a16="http://schemas.microsoft.com/office/drawing/2014/main" id="{FAA0AA33-5B9C-DA21-5763-B7ED9C40DA33}"/>
              </a:ext>
            </a:extLst>
          </p:cNvPr>
          <p:cNvSpPr txBox="1">
            <a:spLocks/>
          </p:cNvSpPr>
          <p:nvPr>
            <p:custDataLst>
              <p:tags r:id="rId9"/>
            </p:custDataLst>
          </p:nvPr>
        </p:nvSpPr>
        <p:spPr>
          <a:xfrm>
            <a:off x="1013215" y="2847976"/>
            <a:ext cx="2165096" cy="227267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3200" err="1">
                <a:solidFill>
                  <a:schemeClr val="accent1"/>
                </a:solidFill>
              </a:rPr>
              <a:t>Why</a:t>
            </a:r>
            <a:r>
              <a:rPr lang="fr-CA" sz="3200">
                <a:solidFill>
                  <a:schemeClr val="accent1"/>
                </a:solidFill>
              </a:rPr>
              <a:t>? </a:t>
            </a:r>
          </a:p>
          <a:p>
            <a:pPr marL="342900" indent="-342900">
              <a:buFont typeface="Wingdings" panose="05000000000000000000" pitchFamily="2" charset="2"/>
              <a:buChar char="§"/>
            </a:pPr>
            <a:r>
              <a:rPr lang="fr-CA" sz="2000" err="1">
                <a:solidFill>
                  <a:schemeClr val="accent2"/>
                </a:solidFill>
              </a:rPr>
              <a:t>Flexibility</a:t>
            </a:r>
            <a:endParaRPr lang="fr-CA" sz="2000">
              <a:solidFill>
                <a:schemeClr val="accent2"/>
              </a:solidFill>
            </a:endParaRPr>
          </a:p>
          <a:p>
            <a:pPr marL="342900" indent="-342900">
              <a:buFont typeface="Wingdings" panose="05000000000000000000" pitchFamily="2" charset="2"/>
              <a:buChar char="§"/>
            </a:pPr>
            <a:r>
              <a:rPr lang="fr-CA" sz="2000" err="1">
                <a:solidFill>
                  <a:schemeClr val="accent2"/>
                </a:solidFill>
              </a:rPr>
              <a:t>Simplicity</a:t>
            </a:r>
            <a:endParaRPr lang="fr-CA" sz="2000">
              <a:solidFill>
                <a:schemeClr val="accent2"/>
              </a:solidFill>
            </a:endParaRPr>
          </a:p>
          <a:p>
            <a:pPr marL="342900" indent="-342900">
              <a:buFont typeface="Wingdings" panose="05000000000000000000" pitchFamily="2" charset="2"/>
              <a:buChar char="§"/>
            </a:pPr>
            <a:r>
              <a:rPr lang="fr-CA" sz="2000" err="1">
                <a:solidFill>
                  <a:schemeClr val="accent2"/>
                </a:solidFill>
              </a:rPr>
              <a:t>Adaptability</a:t>
            </a:r>
            <a:endParaRPr lang="fr-CA" sz="2000">
              <a:solidFill>
                <a:schemeClr val="accent2"/>
              </a:solidFill>
            </a:endParaRPr>
          </a:p>
          <a:p>
            <a:pPr marL="0" indent="0">
              <a:buFont typeface="Arial" panose="020B0604020202020204" pitchFamily="34" charset="0"/>
              <a:buNone/>
            </a:pPr>
            <a:endParaRPr lang="fr-CA"/>
          </a:p>
        </p:txBody>
      </p:sp>
    </p:spTree>
    <p:extLst>
      <p:ext uri="{BB962C8B-B14F-4D97-AF65-F5344CB8AC3E}">
        <p14:creationId xmlns:p14="http://schemas.microsoft.com/office/powerpoint/2010/main" val="3194041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2"/>
            </p:custDataLst>
          </p:nvPr>
        </p:nvSpPr>
        <p:spPr>
          <a:xfrm>
            <a:off x="558344" y="525380"/>
            <a:ext cx="5726546" cy="507233"/>
          </a:xfrm>
        </p:spPr>
        <p:txBody>
          <a:bodyPr/>
          <a:lstStyle/>
          <a:p>
            <a:r>
              <a:rPr lang="fr-CA"/>
              <a:t>Digital Twins : </a:t>
            </a:r>
            <a:r>
              <a:rPr lang="fr-CA" err="1"/>
              <a:t>Transforming</a:t>
            </a:r>
            <a:r>
              <a:rPr lang="fr-CA"/>
              <a:t> </a:t>
            </a:r>
            <a:r>
              <a:rPr lang="fr-CA" err="1"/>
              <a:t>Governments</a:t>
            </a:r>
            <a:endParaRPr lang="en-CA"/>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a:t>Conclusion &amp; Call to Action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5258115"/>
          </a:xfrm>
        </p:spPr>
        <p:txBody>
          <a:bodyPr/>
          <a:lstStyle/>
          <a:p>
            <a:pPr marL="0" indent="0">
              <a:buNone/>
            </a:pPr>
            <a:r>
              <a:rPr lang="fr-CA" sz="2400">
                <a:solidFill>
                  <a:schemeClr val="accent5"/>
                </a:solidFill>
              </a:rPr>
              <a:t>	</a:t>
            </a:r>
          </a:p>
          <a:p>
            <a:pPr marL="0" lvl="0" indent="0" eaLnBrk="0" fontAlgn="base" hangingPunct="0">
              <a:lnSpc>
                <a:spcPct val="100000"/>
              </a:lnSpc>
              <a:spcBef>
                <a:spcPct val="0"/>
              </a:spcBef>
              <a:spcAft>
                <a:spcPct val="0"/>
              </a:spcAft>
              <a:buNone/>
            </a:pPr>
            <a:r>
              <a:rPr lang="en-US" altLang="en-US" sz="3200">
                <a:solidFill>
                  <a:schemeClr val="accent1"/>
                </a:solidFill>
              </a:rPr>
              <a:t>Key takeaways</a:t>
            </a:r>
          </a:p>
          <a:p>
            <a:pPr marL="702900" lvl="2" indent="-342900" eaLnBrk="0" fontAlgn="base" hangingPunct="0">
              <a:lnSpc>
                <a:spcPct val="150000"/>
              </a:lnSpc>
              <a:spcBef>
                <a:spcPct val="0"/>
              </a:spcBef>
              <a:spcAft>
                <a:spcPct val="0"/>
              </a:spcAft>
            </a:pPr>
            <a:r>
              <a:rPr lang="en-US" altLang="en-US" sz="1800" b="0">
                <a:solidFill>
                  <a:schemeClr val="tx2"/>
                </a:solidFill>
                <a:latin typeface="+mn-lt"/>
              </a:rPr>
              <a:t>Why governments should Act Now</a:t>
            </a:r>
          </a:p>
          <a:p>
            <a:pPr marL="702900" lvl="2" indent="-342900" eaLnBrk="0" fontAlgn="base" hangingPunct="0">
              <a:lnSpc>
                <a:spcPct val="150000"/>
              </a:lnSpc>
              <a:spcBef>
                <a:spcPct val="0"/>
              </a:spcBef>
              <a:spcAft>
                <a:spcPct val="0"/>
              </a:spcAft>
            </a:pPr>
            <a:r>
              <a:rPr lang="en-US" altLang="en-US" sz="1800" b="0">
                <a:solidFill>
                  <a:schemeClr val="tx2"/>
                </a:solidFill>
                <a:latin typeface="+mn-lt"/>
              </a:rPr>
              <a:t>Encourage discussion, questions, and next steps</a:t>
            </a:r>
          </a:p>
          <a:p>
            <a:pPr marL="702900" lvl="2" indent="-342900" eaLnBrk="0" fontAlgn="base" hangingPunct="0">
              <a:lnSpc>
                <a:spcPct val="150000"/>
              </a:lnSpc>
              <a:spcBef>
                <a:spcPct val="0"/>
              </a:spcBef>
              <a:spcAft>
                <a:spcPct val="0"/>
              </a:spcAft>
            </a:pPr>
            <a:endParaRPr lang="fr-CA" sz="1800" b="0">
              <a:solidFill>
                <a:schemeClr val="tx2"/>
              </a:solidFill>
              <a:latin typeface="+mn-lt"/>
            </a:endParaRPr>
          </a:p>
          <a:p>
            <a:pPr marL="0" indent="0">
              <a:buNone/>
            </a:pPr>
            <a:endParaRPr lang="fr-CA" sz="2400">
              <a:solidFill>
                <a:schemeClr val="accent5"/>
              </a:solidFill>
            </a:endParaRPr>
          </a:p>
          <a:p>
            <a:pPr marL="0" indent="0">
              <a:buNone/>
            </a:pPr>
            <a:endParaRPr lang="fr-CA" sz="2400">
              <a:solidFill>
                <a:schemeClr val="accent5"/>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5"/>
            </p:custDataLst>
          </p:nvPr>
        </p:nvSpPr>
        <p:spPr/>
        <p:txBody>
          <a:bodyPr/>
          <a:lstStyle/>
          <a:p>
            <a:fld id="{901A5C5A-0510-4C91-884B-493304B904E2}" type="slidenum">
              <a:rPr lang="en-CA" smtClean="0"/>
              <a:pPr/>
              <a:t>12</a:t>
            </a:fld>
            <a:endParaRPr lang="en-CA"/>
          </a:p>
        </p:txBody>
      </p:sp>
    </p:spTree>
    <p:extLst>
      <p:ext uri="{BB962C8B-B14F-4D97-AF65-F5344CB8AC3E}">
        <p14:creationId xmlns:p14="http://schemas.microsoft.com/office/powerpoint/2010/main" val="253634323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1"/>
            </p:custDataLst>
          </p:nvPr>
        </p:nvSpPr>
        <p:spPr/>
        <p:txBody>
          <a:bodyPr/>
          <a:lstStyle/>
          <a:p>
            <a:fld id="{901A5C5A-0510-4C91-884B-493304B904E2}" type="slidenum">
              <a:rPr lang="en-CA" smtClean="0"/>
              <a:pPr/>
              <a:t>13</a:t>
            </a:fld>
            <a:endParaRPr lang="en-CA"/>
          </a:p>
        </p:txBody>
      </p:sp>
      <p:graphicFrame>
        <p:nvGraphicFramePr>
          <p:cNvPr id="6" name="Content Placeholder 3">
            <a:extLst>
              <a:ext uri="{FF2B5EF4-FFF2-40B4-BE49-F238E27FC236}">
                <a16:creationId xmlns:a16="http://schemas.microsoft.com/office/drawing/2014/main" id="{BE54456E-BBBD-72AC-DAA9-809B48354D51}"/>
              </a:ext>
            </a:extLst>
          </p:cNvPr>
          <p:cNvGraphicFramePr>
            <a:graphicFrameLocks noGrp="1"/>
          </p:cNvGraphicFramePr>
          <p:nvPr>
            <p:ph idx="1"/>
            <p:extLst>
              <p:ext uri="{D42A27DB-BD31-4B8C-83A1-F6EECF244321}">
                <p14:modId xmlns:p14="http://schemas.microsoft.com/office/powerpoint/2010/main" val="2572575750"/>
              </p:ext>
            </p:extLst>
          </p:nvPr>
        </p:nvGraphicFramePr>
        <p:xfrm>
          <a:off x="550863" y="1314450"/>
          <a:ext cx="11093450" cy="4527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C8AD22C0-F0D0-5957-4555-4293D4C888B9}"/>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en-CA" sz="4000" b="1" kern="1200">
                <a:latin typeface="+mj-lt"/>
                <a:ea typeface="+mj-ea"/>
                <a:cs typeface="+mj-cs"/>
              </a:rPr>
              <a:t>Join Us at our Digital Twins </a:t>
            </a:r>
            <a:r>
              <a:rPr lang="en-CA" sz="4000" b="1">
                <a:latin typeface="+mj-lt"/>
                <a:ea typeface="+mj-ea"/>
                <a:cs typeface="+mj-cs"/>
              </a:rPr>
              <a:t>b</a:t>
            </a:r>
            <a:r>
              <a:rPr lang="en-CA" sz="4000" b="1" kern="1200">
                <a:latin typeface="+mj-lt"/>
                <a:ea typeface="+mj-ea"/>
                <a:cs typeface="+mj-cs"/>
              </a:rPr>
              <a:t>ooth!</a:t>
            </a:r>
          </a:p>
        </p:txBody>
      </p:sp>
    </p:spTree>
    <p:extLst>
      <p:ext uri="{BB962C8B-B14F-4D97-AF65-F5344CB8AC3E}">
        <p14:creationId xmlns:p14="http://schemas.microsoft.com/office/powerpoint/2010/main" val="308287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2"/>
            </p:custDataLst>
          </p:nvPr>
        </p:nvSpPr>
        <p:spPr/>
        <p:txBody>
          <a:bodyPr/>
          <a:lstStyle/>
          <a:p>
            <a:fld id="{901A5C5A-0510-4C91-884B-493304B904E2}" type="slidenum">
              <a:rPr lang="en-CA" smtClean="0"/>
              <a:pPr/>
              <a:t>2</a:t>
            </a:fld>
            <a:endParaRPr lang="en-CA"/>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a:t>Introduction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5258115"/>
          </a:xfrm>
        </p:spPr>
        <p:txBody>
          <a:bodyPr/>
          <a:lstStyle/>
          <a:p>
            <a:pPr marL="0" indent="0">
              <a:buNone/>
            </a:pPr>
            <a:endParaRPr lang="fr-CA"/>
          </a:p>
          <a:p>
            <a:pPr marL="262800" lvl="2" indent="0">
              <a:buNone/>
            </a:pPr>
            <a:r>
              <a:rPr lang="fr-CA"/>
              <a:t>	</a:t>
            </a:r>
            <a:r>
              <a:rPr lang="fr-CA" err="1"/>
              <a:t>What</a:t>
            </a:r>
            <a:r>
              <a:rPr lang="fr-CA"/>
              <a:t> are Digital Twins?</a:t>
            </a:r>
          </a:p>
          <a:p>
            <a:pPr lvl="8"/>
            <a:r>
              <a:rPr lang="en-US"/>
              <a:t>    	Definition: A virtual replica of a physical system, asset or process that updates in real time.</a:t>
            </a:r>
          </a:p>
          <a:p>
            <a:pPr lvl="8"/>
            <a:r>
              <a:rPr lang="fr-CA"/>
              <a:t>	</a:t>
            </a:r>
            <a:r>
              <a:rPr lang="fr-CA" err="1"/>
              <a:t>Used</a:t>
            </a:r>
            <a:r>
              <a:rPr lang="fr-CA"/>
              <a:t> for simulation, </a:t>
            </a:r>
            <a:r>
              <a:rPr lang="fr-CA" err="1"/>
              <a:t>prediction</a:t>
            </a:r>
            <a:r>
              <a:rPr lang="fr-CA"/>
              <a:t> and </a:t>
            </a:r>
            <a:r>
              <a:rPr lang="fr-CA" err="1"/>
              <a:t>optimization</a:t>
            </a:r>
            <a:endParaRPr lang="fr-CA"/>
          </a:p>
          <a:p>
            <a:pPr marL="622800" lvl="5" indent="0">
              <a:buNone/>
            </a:pPr>
            <a:endParaRPr lang="fr-FR" b="1"/>
          </a:p>
          <a:p>
            <a:pPr lvl="8"/>
            <a:r>
              <a:rPr lang="fr-CA"/>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5"/>
            </p:custDataLst>
          </p:nvPr>
        </p:nvSpPr>
        <p:spPr>
          <a:xfrm>
            <a:off x="1379807" y="3943508"/>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3200" b="1" dirty="0" err="1">
                <a:solidFill>
                  <a:schemeClr val="accent2"/>
                </a:solidFill>
                <a:latin typeface="+mj-lt"/>
              </a:rPr>
              <a:t>What</a:t>
            </a:r>
            <a:r>
              <a:rPr lang="fr-CA" sz="3200" b="1" dirty="0">
                <a:solidFill>
                  <a:schemeClr val="accent2"/>
                </a:solidFill>
                <a:latin typeface="+mj-lt"/>
              </a:rPr>
              <a:t> </a:t>
            </a:r>
            <a:r>
              <a:rPr lang="fr-CA" sz="3200" b="1" dirty="0" err="1">
                <a:solidFill>
                  <a:schemeClr val="accent2"/>
                </a:solidFill>
                <a:latin typeface="+mj-lt"/>
              </a:rPr>
              <a:t>is</a:t>
            </a:r>
            <a:r>
              <a:rPr lang="fr-CA" sz="3200" b="1" dirty="0">
                <a:solidFill>
                  <a:schemeClr val="accent2"/>
                </a:solidFill>
                <a:latin typeface="+mj-lt"/>
              </a:rPr>
              <a:t> </a:t>
            </a:r>
            <a:r>
              <a:rPr lang="fr-CA" sz="3200" b="1" dirty="0" err="1">
                <a:solidFill>
                  <a:schemeClr val="accent2"/>
                </a:solidFill>
                <a:latin typeface="+mj-lt"/>
              </a:rPr>
              <a:t>Augmented</a:t>
            </a:r>
            <a:r>
              <a:rPr lang="fr-CA" sz="3200" b="1">
                <a:solidFill>
                  <a:schemeClr val="accent2"/>
                </a:solidFill>
                <a:latin typeface="+mj-lt"/>
              </a:rPr>
              <a:t> Reality (AR)?</a:t>
            </a:r>
          </a:p>
          <a:p>
            <a:pPr lvl="8"/>
            <a:r>
              <a:rPr lang="fr-CA" dirty="0" err="1"/>
              <a:t>Definition</a:t>
            </a:r>
            <a:r>
              <a:rPr lang="fr-CA" dirty="0"/>
              <a:t>: A real-time overlay of digital content onto the </a:t>
            </a:r>
            <a:r>
              <a:rPr lang="fr-CA" dirty="0" err="1"/>
              <a:t>physical</a:t>
            </a:r>
            <a:r>
              <a:rPr lang="fr-CA" dirty="0"/>
              <a:t> world. </a:t>
            </a:r>
            <a:r>
              <a:rPr lang="fr-CA" dirty="0" err="1"/>
              <a:t>Used</a:t>
            </a:r>
            <a:r>
              <a:rPr lang="fr-CA" dirty="0"/>
              <a:t> </a:t>
            </a:r>
            <a:r>
              <a:rPr lang="fr-CA" dirty="0" err="1"/>
              <a:t>with</a:t>
            </a:r>
            <a:r>
              <a:rPr lang="fr-CA" dirty="0"/>
              <a:t> </a:t>
            </a:r>
            <a:r>
              <a:rPr lang="fr-CA" dirty="0" err="1"/>
              <a:t>devices</a:t>
            </a:r>
            <a:r>
              <a:rPr lang="fr-CA" dirty="0"/>
              <a:t> like phones or AR Glasses.</a:t>
            </a:r>
          </a:p>
        </p:txBody>
      </p:sp>
    </p:spTree>
    <p:extLst>
      <p:ext uri="{BB962C8B-B14F-4D97-AF65-F5344CB8AC3E}">
        <p14:creationId xmlns:p14="http://schemas.microsoft.com/office/powerpoint/2010/main" val="387907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8111203"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Concept</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8344" y="1108869"/>
            <a:ext cx="10683517" cy="4239508"/>
          </a:xfrm>
        </p:spPr>
        <p:txBody>
          <a:bodyPr/>
          <a:lstStyle/>
          <a:p>
            <a:pPr marL="0" indent="0">
              <a:buNone/>
            </a:pPr>
            <a:endParaRPr lang="fr-CA"/>
          </a:p>
          <a:p>
            <a:pPr marL="262800" lvl="2" indent="0">
              <a:buNone/>
            </a:pPr>
            <a:r>
              <a:rPr lang="fr-CA"/>
              <a:t>	</a:t>
            </a:r>
            <a:r>
              <a:rPr lang="en-US"/>
              <a:t>Digital twins: how do they work?</a:t>
            </a:r>
            <a:endParaRPr lang="fr-CA"/>
          </a:p>
          <a:p>
            <a:pPr lvl="8"/>
            <a:r>
              <a:rPr lang="en-US"/>
              <a:t>    	 Data collection → Virtual model → Real-time updates → Perspectives and actions</a:t>
            </a:r>
            <a:endParaRPr lang="fr-FR"/>
          </a:p>
          <a:p>
            <a:pPr lvl="8"/>
            <a:endParaRPr lang="fr-FR" b="1"/>
          </a:p>
          <a:p>
            <a:pPr marL="622800" lvl="5" indent="0">
              <a:buNone/>
            </a:pPr>
            <a:r>
              <a:rPr lang="fr-CA" sz="2800" b="1">
                <a:solidFill>
                  <a:schemeClr val="accent2"/>
                </a:solidFill>
                <a:latin typeface="+mj-lt"/>
              </a:rPr>
              <a:t>	Main technologies </a:t>
            </a:r>
            <a:r>
              <a:rPr lang="fr-CA" sz="2800" b="1" err="1">
                <a:solidFill>
                  <a:schemeClr val="accent2"/>
                </a:solidFill>
                <a:latin typeface="+mj-lt"/>
              </a:rPr>
              <a:t>involved</a:t>
            </a:r>
            <a:endParaRPr lang="fr-CA" sz="2800" b="1">
              <a:solidFill>
                <a:schemeClr val="accent2"/>
              </a:solidFill>
              <a:latin typeface="+mj-lt"/>
            </a:endParaRPr>
          </a:p>
          <a:p>
            <a:pPr marL="622800" lvl="5" indent="0">
              <a:buNone/>
            </a:pPr>
            <a:r>
              <a:rPr lang="en-CA" i="1">
                <a:solidFill>
                  <a:schemeClr val="tx2"/>
                </a:solidFill>
              </a:rPr>
              <a:t>	</a:t>
            </a:r>
            <a:r>
              <a:rPr lang="en-US" i="1">
                <a:solidFill>
                  <a:schemeClr val="tx2"/>
                </a:solidFill>
              </a:rPr>
              <a:t>Internet of Things (IoT), Augmented Reality (AR), AI, Big Data, Cloud Computing, 	Geographic Information Systems (GIS)</a:t>
            </a:r>
            <a:endParaRPr lang="en-CA" i="1">
              <a:solidFill>
                <a:schemeClr val="tx2"/>
              </a:solidFill>
            </a:endParaRPr>
          </a:p>
          <a:p>
            <a:pPr marL="622800" lvl="5" indent="0">
              <a:buNone/>
            </a:pPr>
            <a:endParaRPr lang="en-CA" i="1">
              <a:solidFill>
                <a:schemeClr val="tx2"/>
              </a:solidFill>
            </a:endParaRPr>
          </a:p>
          <a:p>
            <a:pPr marL="622800" lvl="5" indent="0">
              <a:buNone/>
            </a:pPr>
            <a:endParaRPr lang="fr-CA" i="1">
              <a:solidFill>
                <a:schemeClr val="tx2"/>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3</a:t>
            </a:fld>
            <a:endParaRPr lang="en-CA"/>
          </a:p>
        </p:txBody>
      </p:sp>
    </p:spTree>
    <p:extLst>
      <p:ext uri="{BB962C8B-B14F-4D97-AF65-F5344CB8AC3E}">
        <p14:creationId xmlns:p14="http://schemas.microsoft.com/office/powerpoint/2010/main" val="222155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a:t>Digital Twins &amp; AR </a:t>
            </a:r>
            <a:r>
              <a:rPr lang="fr-CA" sz="1600"/>
              <a:t>: </a:t>
            </a:r>
            <a:r>
              <a:rPr lang="fr-CA" sz="1600" err="1"/>
              <a:t>Transforming</a:t>
            </a:r>
            <a:r>
              <a:rPr lang="fr-CA" sz="1600"/>
              <a:t> GC Operations</a:t>
            </a:r>
            <a:endParaRPr lang="en-US" sz="160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US"/>
              <a:t>Digital Twins and AR</a:t>
            </a:r>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1406979" y="170737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a:solidFill>
                  <a:schemeClr val="accent2"/>
                </a:solidFill>
                <a:ea typeface="+mn-ea"/>
                <a:cs typeface="+mn-cs"/>
              </a:rPr>
              <a:t>Digital Twins and AR working together</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1406979" y="2726544"/>
            <a:ext cx="9347055" cy="2424086"/>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i="1">
                <a:solidFill>
                  <a:schemeClr val="tx2"/>
                </a:solidFill>
              </a:rPr>
              <a:t>Digital Twins and AR are complementary concepts that enable the representation of physical assets in the digital space and the augmentation of physical space with digital information. Augmented reality technology provides the ability to enhance how we use and engage with digital twins in real-time, creating opportunities to gain greater insights on how your assets are performing, utilized, and maintained.</a:t>
            </a:r>
          </a:p>
          <a:p>
            <a:endParaRPr lang="en-US" sz="1000">
              <a:solidFill>
                <a:schemeClr val="tx2"/>
              </a:solidFill>
              <a:cs typeface="Arial"/>
            </a:endParaRPr>
          </a:p>
          <a:p>
            <a:endParaRPr lang="en-US">
              <a:cs typeface="Arial"/>
            </a:endParaRP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solidFill>
                <a:srgbClr val="515068"/>
              </a:solidFill>
              <a:cs typeface="Arial"/>
            </a:endParaRPr>
          </a:p>
          <a:p>
            <a:r>
              <a:rPr lang="en-US" sz="800">
                <a:solidFill>
                  <a:srgbClr val="515068"/>
                </a:solidFill>
                <a:cs typeface="Arial"/>
              </a:rPr>
              <a:t>Sources : https://intellispatial.io/insights/digital-twins-and-augmented-reality-technology/ </a:t>
            </a:r>
          </a:p>
          <a:p>
            <a:r>
              <a:rPr lang="en-US" sz="800">
                <a:solidFill>
                  <a:srgbClr val="515068"/>
                </a:solidFill>
                <a:cs typeface="Arial"/>
              </a:rPr>
              <a:t>                https://www.challenge.org/insights/virtual-reality-and-digital-twin/</a:t>
            </a:r>
          </a:p>
        </p:txBody>
      </p:sp>
      <p:sp>
        <p:nvSpPr>
          <p:cNvPr id="10" name="Slide Number Placeholder 9">
            <a:extLst>
              <a:ext uri="{FF2B5EF4-FFF2-40B4-BE49-F238E27FC236}">
                <a16:creationId xmlns:a16="http://schemas.microsoft.com/office/drawing/2014/main" id="{6DA96D83-02BF-865C-49EC-DD4959B8C74B}"/>
              </a:ext>
            </a:extLst>
          </p:cNvPr>
          <p:cNvSpPr>
            <a:spLocks noGrp="1"/>
          </p:cNvSpPr>
          <p:nvPr>
            <p:ph type="sldNum" sz="quarter" idx="4"/>
            <p:custDataLst>
              <p:tags r:id="rId6"/>
            </p:custDataLst>
          </p:nvPr>
        </p:nvSpPr>
        <p:spPr/>
        <p:txBody>
          <a:bodyPr/>
          <a:lstStyle/>
          <a:p>
            <a:fld id="{901A5C5A-0510-4C91-884B-493304B904E2}" type="slidenum">
              <a:rPr lang="en-CA" smtClean="0"/>
              <a:pPr/>
              <a:t>4</a:t>
            </a:fld>
            <a:endParaRPr lang="en-US"/>
          </a:p>
        </p:txBody>
      </p:sp>
    </p:spTree>
    <p:extLst>
      <p:ext uri="{BB962C8B-B14F-4D97-AF65-F5344CB8AC3E}">
        <p14:creationId xmlns:p14="http://schemas.microsoft.com/office/powerpoint/2010/main" val="204001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err="1"/>
              <a:t>Advantages</a:t>
            </a:r>
            <a:r>
              <a:rPr lang="fr-CA"/>
              <a:t> for the GC</a:t>
            </a: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5</a:t>
            </a:fld>
            <a:endParaRPr lang="en-CA"/>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4"/>
            </p:custDataLst>
            <p:extLst>
              <p:ext uri="{D42A27DB-BD31-4B8C-83A1-F6EECF244321}">
                <p14:modId xmlns:p14="http://schemas.microsoft.com/office/powerpoint/2010/main" val="128139064"/>
              </p:ext>
            </p:extLst>
          </p:nvPr>
        </p:nvGraphicFramePr>
        <p:xfrm>
          <a:off x="963292" y="1847376"/>
          <a:ext cx="9283251"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2890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5266194" cy="507233"/>
          </a:xfrm>
        </p:spPr>
        <p:txBody>
          <a:bodyPr anchor="t">
            <a:normAutofit fontScale="90000"/>
          </a:bodyPr>
          <a:lstStyle/>
          <a:p>
            <a:pPr>
              <a:lnSpc>
                <a:spcPct val="110000"/>
              </a:lnSpc>
            </a:pPr>
            <a:r>
              <a:rPr lang="en-CA" sz="1800"/>
              <a:t>Digital Twins &amp; AR </a:t>
            </a:r>
            <a:r>
              <a:rPr lang="fr-CA" sz="1800"/>
              <a:t>: </a:t>
            </a:r>
            <a:r>
              <a:rPr lang="fr-CA" sz="1800" err="1"/>
              <a:t>Transforming</a:t>
            </a:r>
            <a:r>
              <a:rPr lang="fr-CA" sz="1800"/>
              <a:t> GC Operations</a:t>
            </a:r>
            <a:endParaRPr lang="en-CA" sz="17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a:t>Challenges &amp; </a:t>
            </a:r>
            <a:r>
              <a:rPr lang="fr-CA" err="1"/>
              <a:t>Considerations</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6</a:t>
            </a:fld>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4"/>
            </p:custDataLst>
            <p:extLst>
              <p:ext uri="{D42A27DB-BD31-4B8C-83A1-F6EECF244321}">
                <p14:modId xmlns:p14="http://schemas.microsoft.com/office/powerpoint/2010/main" val="150913280"/>
              </p:ext>
            </p:extLst>
          </p:nvPr>
        </p:nvGraphicFramePr>
        <p:xfrm>
          <a:off x="550863" y="1314451"/>
          <a:ext cx="11093450" cy="4527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8772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Main Use Cases</a:t>
            </a:r>
            <a:endParaRPr lang="en-CA"/>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7</a:t>
            </a:fld>
            <a:endParaRPr lang="en-CA"/>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4"/>
            </p:custDataLst>
          </p:nvPr>
        </p:nvSpPr>
        <p:spPr>
          <a:xfrm>
            <a:off x="644069" y="1299739"/>
            <a:ext cx="10119181" cy="1396206"/>
          </a:xfrm>
        </p:spPr>
        <p:txBody>
          <a:bodyPr/>
          <a:lstStyle/>
          <a:p>
            <a:pPr marL="262800" lvl="2" indent="0">
              <a:buNone/>
            </a:pPr>
            <a:r>
              <a:rPr lang="fr-CA"/>
              <a:t>Digital Twins…</a:t>
            </a:r>
          </a:p>
          <a:p>
            <a:pPr lvl="8"/>
            <a:r>
              <a:rPr lang="en-US"/>
              <a:t>    	</a:t>
            </a:r>
            <a:endParaRPr lang="en-CA" i="1">
              <a:solidFill>
                <a:schemeClr val="tx2"/>
              </a:solidFill>
            </a:endParaRPr>
          </a:p>
          <a:p>
            <a:pPr marL="622800" lvl="5" indent="0">
              <a:buNone/>
            </a:pPr>
            <a:endParaRPr lang="fr-CA" i="1">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5"/>
            </p:custDataLst>
          </p:nvPr>
        </p:nvSpPr>
        <p:spPr>
          <a:xfrm>
            <a:off x="348996" y="2331970"/>
            <a:ext cx="4739997"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a:solidFill>
                  <a:schemeClr val="accent2"/>
                </a:solidFill>
              </a:rPr>
              <a:t>in construction</a:t>
            </a:r>
          </a:p>
          <a:p>
            <a:pPr marL="262800" lvl="2" indent="0">
              <a:buFont typeface="Arial" panose="020B0604020202020204" pitchFamily="34" charset="0"/>
              <a:buNone/>
            </a:pPr>
            <a:r>
              <a:rPr lang="en-CA" sz="1000" b="0">
                <a:solidFill>
                  <a:srgbClr val="151515"/>
                </a:solidFill>
              </a:rPr>
              <a:t>“</a:t>
            </a:r>
            <a:r>
              <a:rPr lang="en-US" sz="800" b="0" i="0">
                <a:solidFill>
                  <a:srgbClr val="151515"/>
                </a:solidFill>
                <a:effectLst/>
              </a:rPr>
              <a:t>Ontario’s recent $5-million investment in digital twin technology in projects such as the Eglinton Crosstown West Extension, marks a significant step in the evolution of using con-tech in public infrastructure projects.</a:t>
            </a:r>
            <a:r>
              <a:rPr lang="en-CA" sz="1000" b="0">
                <a:solidFill>
                  <a:srgbClr val="151515"/>
                </a:solidFill>
              </a:rPr>
              <a:t>“</a:t>
            </a:r>
            <a:endParaRPr lang="fr-FR" sz="1000" b="0" i="0">
              <a:solidFill>
                <a:srgbClr val="151515"/>
              </a:solidFill>
              <a:effectLst/>
            </a:endParaRPr>
          </a:p>
          <a:p>
            <a:pPr marL="262800" lvl="2" indent="0">
              <a:buFont typeface="Arial" panose="020B0604020202020204" pitchFamily="34" charset="0"/>
              <a:buNone/>
            </a:pPr>
            <a:r>
              <a:rPr lang="en-US" sz="800">
                <a:hlinkClick r:id="rId10"/>
              </a:rPr>
              <a:t>Unlocking the future of risk assessment  with digital twins – </a:t>
            </a:r>
            <a:r>
              <a:rPr lang="en-US" sz="800" err="1">
                <a:hlinkClick r:id="rId10"/>
              </a:rPr>
              <a:t>ReNew</a:t>
            </a:r>
            <a:r>
              <a:rPr lang="en-US" sz="800">
                <a:hlinkClick r:id="rId10"/>
              </a:rPr>
              <a:t> Canada</a:t>
            </a:r>
            <a:endParaRPr lang="en-US" sz="800"/>
          </a:p>
          <a:p>
            <a:pPr marL="262800" lvl="2" indent="0">
              <a:buFont typeface="Arial" panose="020B0604020202020204" pitchFamily="34" charset="0"/>
              <a:buNone/>
            </a:pPr>
            <a:r>
              <a:rPr lang="en-US" sz="800">
                <a:hlinkClick r:id="rId11"/>
              </a:rPr>
              <a:t>Ontario Exploring New Technology to Build Critical Infrastructure Faster | Ontario Newsroom</a:t>
            </a:r>
            <a:endParaRPr lang="fr-CA" sz="1000"/>
          </a:p>
          <a:p>
            <a:pPr lvl="8"/>
            <a:r>
              <a:rPr lang="en-US"/>
              <a:t>    	</a:t>
            </a:r>
            <a:endParaRPr lang="en-CA"/>
          </a:p>
          <a:p>
            <a:pPr marL="622800" lvl="5" indent="0">
              <a:buFont typeface="Arial" panose="020B0604020202020204" pitchFamily="34" charset="0"/>
              <a:buNone/>
            </a:pPr>
            <a:endParaRPr lang="fr-CA" i="1">
              <a:solidFill>
                <a:schemeClr val="tx2"/>
              </a:solidFill>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2"/>
          <a:stretch>
            <a:fillRect/>
          </a:stretch>
        </p:blipFill>
        <p:spPr>
          <a:xfrm>
            <a:off x="644069" y="4325103"/>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6"/>
            </p:custDataLst>
          </p:nvPr>
        </p:nvSpPr>
        <p:spPr>
          <a:xfrm>
            <a:off x="6706126" y="1932330"/>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a:solidFill>
                  <a:schemeClr val="accent2"/>
                </a:solidFill>
              </a:rPr>
              <a:t>in </a:t>
            </a:r>
            <a:r>
              <a:rPr lang="fr-FR" err="1">
                <a:solidFill>
                  <a:schemeClr val="accent2"/>
                </a:solidFill>
              </a:rPr>
              <a:t>aerospace</a:t>
            </a:r>
            <a:endParaRPr lang="fr-FR">
              <a:solidFill>
                <a:schemeClr val="accent2"/>
              </a:solidFill>
            </a:endParaRPr>
          </a:p>
          <a:p>
            <a:pPr marL="262800" lvl="2" indent="0">
              <a:buNone/>
            </a:pPr>
            <a:r>
              <a:rPr lang="en-CA" sz="900" b="0">
                <a:solidFill>
                  <a:srgbClr val="151515"/>
                </a:solidFill>
                <a:latin typeface="+mn-lt"/>
              </a:rPr>
              <a:t>“</a:t>
            </a:r>
            <a:r>
              <a:rPr lang="en-US" sz="800" b="0" i="0">
                <a:solidFill>
                  <a:srgbClr val="333333"/>
                </a:solidFill>
                <a:effectLst/>
                <a:latin typeface="Noto Sans" panose="020B0502040504020204" pitchFamily="34" charset="0"/>
              </a:rPr>
              <a:t>Digital twin technology and virtual testing are advanced techniques designed to enhance the performance of Canada's aerospace value chain through innovation, to accelerate product development and to reduce the cost of maintenance and life-cycle cycle management</a:t>
            </a:r>
            <a:r>
              <a:rPr lang="fr-FR" sz="900" b="0" i="0">
                <a:solidFill>
                  <a:srgbClr val="333333"/>
                </a:solidFill>
                <a:effectLst/>
                <a:latin typeface="+mn-lt"/>
              </a:rPr>
              <a:t>.</a:t>
            </a:r>
            <a:r>
              <a:rPr lang="en-CA" sz="900" b="0">
                <a:solidFill>
                  <a:srgbClr val="151515"/>
                </a:solidFill>
                <a:latin typeface="+mn-lt"/>
              </a:rPr>
              <a:t>“</a:t>
            </a:r>
          </a:p>
          <a:p>
            <a:pPr marL="262800" lvl="2" indent="0">
              <a:buNone/>
            </a:pPr>
            <a:r>
              <a:rPr lang="en-US" sz="800">
                <a:hlinkClick r:id="rId13"/>
              </a:rPr>
              <a:t>Digital twin and virtual testing focus area - National Research Council Canada</a:t>
            </a:r>
            <a:endParaRPr lang="fr-FR" sz="900" b="0" i="0">
              <a:solidFill>
                <a:srgbClr val="333333"/>
              </a:solidFill>
              <a:effectLst/>
              <a:latin typeface="+mn-lt"/>
            </a:endParaRPr>
          </a:p>
          <a:p>
            <a:pPr marL="0" indent="0">
              <a:buNone/>
            </a:pPr>
            <a:r>
              <a:rPr lang="en-US"/>
              <a:t>	</a:t>
            </a:r>
            <a:endParaRPr lang="en-CA"/>
          </a:p>
          <a:p>
            <a:pPr marL="622800" lvl="5" indent="0">
              <a:buFont typeface="Arial" panose="020B0604020202020204" pitchFamily="34" charset="0"/>
              <a:buNone/>
            </a:pPr>
            <a:endParaRPr lang="fr-CA" i="1">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4"/>
          <a:stretch>
            <a:fillRect/>
          </a:stretch>
        </p:blipFill>
        <p:spPr>
          <a:xfrm>
            <a:off x="6701950" y="3398441"/>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7"/>
            </p:custDataLst>
          </p:nvPr>
        </p:nvSpPr>
        <p:spPr>
          <a:xfrm>
            <a:off x="4400550" y="5258625"/>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a:solidFill>
                  <a:schemeClr val="accent2"/>
                </a:solidFill>
              </a:rPr>
              <a:t>in building management</a:t>
            </a:r>
          </a:p>
          <a:p>
            <a:pPr marL="262800" lvl="2" indent="0">
              <a:buFont typeface="Arial" panose="020B0604020202020204" pitchFamily="34" charset="0"/>
              <a:buNone/>
            </a:pPr>
            <a:r>
              <a:rPr lang="en-CA" sz="900" b="0">
                <a:solidFill>
                  <a:srgbClr val="151515"/>
                </a:solidFill>
                <a:latin typeface="+mn-lt"/>
              </a:rPr>
              <a:t>“</a:t>
            </a:r>
            <a:r>
              <a:rPr lang="en-US" sz="900" b="0">
                <a:solidFill>
                  <a:srgbClr val="333333"/>
                </a:solidFill>
                <a:latin typeface="+mn-lt"/>
              </a:rPr>
              <a:t>Montreal, QC – October 15th, 2024 - In collaboration with Public Services and Procurement Canada (PSPC), 3dverse will create an accessible web-based platform that will harness real-time data from IoT (Internet of Things) sensors. This technology will improve decision-making and optimize maintenance costs within energy, facility, and property management</a:t>
            </a:r>
            <a:r>
              <a:rPr lang="fr-FR" sz="900" b="0">
                <a:solidFill>
                  <a:srgbClr val="333333"/>
                </a:solidFill>
                <a:latin typeface="+mn-lt"/>
              </a:rPr>
              <a:t>.</a:t>
            </a:r>
            <a:r>
              <a:rPr lang="en-CA" sz="900" b="0">
                <a:solidFill>
                  <a:srgbClr val="151515"/>
                </a:solidFill>
                <a:latin typeface="+mn-lt"/>
              </a:rPr>
              <a:t> “</a:t>
            </a:r>
            <a:endParaRPr lang="fr-FR" sz="900" b="0">
              <a:solidFill>
                <a:srgbClr val="333333"/>
              </a:solidFill>
              <a:latin typeface="+mn-lt"/>
            </a:endParaRPr>
          </a:p>
          <a:p>
            <a:pPr marL="262800" lvl="2" indent="0">
              <a:buFont typeface="Arial" panose="020B0604020202020204" pitchFamily="34" charset="0"/>
              <a:buNone/>
            </a:pPr>
            <a:r>
              <a:rPr lang="en-US" sz="800">
                <a:latin typeface="+mn-lt"/>
                <a:hlinkClick r:id="rId15"/>
              </a:rPr>
              <a:t>3dverse — 3dverse has been awarded a contract by the Government of Canada and Innovative Solutions Canada (ISC) program to develop a groundbreaking real-time 3D digital twin platform.</a:t>
            </a:r>
            <a:endParaRPr lang="fr-CA" sz="900" b="0">
              <a:solidFill>
                <a:srgbClr val="333333"/>
              </a:solidFill>
              <a:latin typeface="+mn-lt"/>
            </a:endParaRPr>
          </a:p>
          <a:p>
            <a:pPr lvl="8"/>
            <a:r>
              <a:rPr lang="en-US"/>
              <a:t>    	</a:t>
            </a:r>
            <a:endParaRPr lang="en-CA"/>
          </a:p>
          <a:p>
            <a:pPr marL="622800" lvl="5" indent="0">
              <a:buFont typeface="Arial" panose="020B0604020202020204" pitchFamily="34" charset="0"/>
              <a:buNone/>
            </a:pPr>
            <a:endParaRPr lang="fr-CA" i="1">
              <a:solidFill>
                <a:schemeClr val="tx2"/>
              </a:solidFill>
            </a:endParaRPr>
          </a:p>
        </p:txBody>
      </p:sp>
    </p:spTree>
    <p:extLst>
      <p:ext uri="{BB962C8B-B14F-4D97-AF65-F5344CB8AC3E}">
        <p14:creationId xmlns:p14="http://schemas.microsoft.com/office/powerpoint/2010/main" val="76788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CA" err="1"/>
              <a:t>Floor</a:t>
            </a:r>
            <a:r>
              <a:rPr lang="fr-CA"/>
              <a:t> Management Twins</a:t>
            </a:r>
            <a:endParaRPr lang="en-CA"/>
          </a:p>
        </p:txBody>
      </p:sp>
      <p:sp>
        <p:nvSpPr>
          <p:cNvPr id="5" name="Slide Number Placeholder 4">
            <a:extLst>
              <a:ext uri="{FF2B5EF4-FFF2-40B4-BE49-F238E27FC236}">
                <a16:creationId xmlns:a16="http://schemas.microsoft.com/office/drawing/2014/main" id="{BAA87350-8047-9C9A-815B-BB08C549B9FE}"/>
              </a:ext>
            </a:extLst>
          </p:cNvPr>
          <p:cNvSpPr>
            <a:spLocks noGrp="1"/>
          </p:cNvSpPr>
          <p:nvPr>
            <p:ph type="sldNum" sz="quarter" idx="4"/>
            <p:custDataLst>
              <p:tags r:id="rId3"/>
            </p:custDataLst>
          </p:nvPr>
        </p:nvSpPr>
        <p:spPr/>
        <p:txBody>
          <a:bodyPr/>
          <a:lstStyle/>
          <a:p>
            <a:fld id="{901A5C5A-0510-4C91-884B-493304B904E2}" type="slidenum">
              <a:rPr lang="en-CA" smtClean="0"/>
              <a:pPr/>
              <a:t>8</a:t>
            </a:fld>
            <a:endParaRPr lang="en-CA"/>
          </a:p>
        </p:txBody>
      </p:sp>
      <p:pic>
        <p:nvPicPr>
          <p:cNvPr id="7" name="Picture 6">
            <a:extLst>
              <a:ext uri="{FF2B5EF4-FFF2-40B4-BE49-F238E27FC236}">
                <a16:creationId xmlns:a16="http://schemas.microsoft.com/office/drawing/2014/main" id="{C803C9A6-751C-A68A-3FF0-335B1C146D5B}"/>
              </a:ext>
            </a:extLst>
          </p:cNvPr>
          <p:cNvPicPr>
            <a:picLocks noChangeAspect="1"/>
          </p:cNvPicPr>
          <p:nvPr>
            <p:custDataLst>
              <p:tags r:id="rId4"/>
            </p:custDataLst>
          </p:nvPr>
        </p:nvPicPr>
        <p:blipFill>
          <a:blip r:embed="rId8"/>
          <a:stretch>
            <a:fillRect/>
          </a:stretch>
        </p:blipFill>
        <p:spPr>
          <a:xfrm>
            <a:off x="963256" y="1432752"/>
            <a:ext cx="9879904" cy="4291773"/>
          </a:xfrm>
          <a:prstGeom prst="rect">
            <a:avLst/>
          </a:prstGeom>
        </p:spPr>
      </p:pic>
      <p:pic>
        <p:nvPicPr>
          <p:cNvPr id="9" name="Picture 8">
            <a:extLst>
              <a:ext uri="{FF2B5EF4-FFF2-40B4-BE49-F238E27FC236}">
                <a16:creationId xmlns:a16="http://schemas.microsoft.com/office/drawing/2014/main" id="{90C5A908-9DAC-4DBD-AFA9-6A194751F32D}"/>
              </a:ext>
            </a:extLst>
          </p:cNvPr>
          <p:cNvPicPr>
            <a:picLocks noChangeAspect="1"/>
          </p:cNvPicPr>
          <p:nvPr>
            <p:custDataLst>
              <p:tags r:id="rId5"/>
            </p:custDataLst>
          </p:nvPr>
        </p:nvPicPr>
        <p:blipFill>
          <a:blip r:embed="rId9"/>
          <a:stretch>
            <a:fillRect/>
          </a:stretch>
        </p:blipFill>
        <p:spPr>
          <a:xfrm>
            <a:off x="1023679" y="1496004"/>
            <a:ext cx="2414065" cy="1574390"/>
          </a:xfrm>
          <a:prstGeom prst="rect">
            <a:avLst/>
          </a:prstGeom>
          <a:scene3d>
            <a:camera prst="orthographicFront"/>
            <a:lightRig rig="threePt" dir="t"/>
          </a:scene3d>
          <a:sp3d contourW="69850">
            <a:bevelT/>
          </a:sp3d>
        </p:spPr>
      </p:pic>
      <p:sp>
        <p:nvSpPr>
          <p:cNvPr id="12" name="TextBox 11">
            <a:extLst>
              <a:ext uri="{FF2B5EF4-FFF2-40B4-BE49-F238E27FC236}">
                <a16:creationId xmlns:a16="http://schemas.microsoft.com/office/drawing/2014/main" id="{6B4E6A19-2F6A-DE15-C872-5DC0FA3AA76B}"/>
              </a:ext>
            </a:extLst>
          </p:cNvPr>
          <p:cNvSpPr txBox="1"/>
          <p:nvPr>
            <p:custDataLst>
              <p:tags r:id="rId6"/>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15068"/>
                </a:solidFill>
                <a:cs typeface="Arial"/>
              </a:rPr>
              <a:t>Source : https://learn.unity.com/tutorial/introduction-to-digital-twins-with-unity</a:t>
            </a:r>
            <a:endParaRPr lang="en-CA" sz="800">
              <a:solidFill>
                <a:srgbClr val="515068"/>
              </a:solidFill>
              <a:cs typeface="Arial"/>
            </a:endParaRPr>
          </a:p>
          <a:p>
            <a:endParaRPr lang="en-US"/>
          </a:p>
        </p:txBody>
      </p:sp>
    </p:spTree>
    <p:extLst>
      <p:ext uri="{BB962C8B-B14F-4D97-AF65-F5344CB8AC3E}">
        <p14:creationId xmlns:p14="http://schemas.microsoft.com/office/powerpoint/2010/main" val="70694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0163-8156-C6F1-2E06-80687C5EB37A}"/>
              </a:ext>
            </a:extLst>
          </p:cNvPr>
          <p:cNvSpPr>
            <a:spLocks noGrp="1"/>
          </p:cNvSpPr>
          <p:nvPr>
            <p:ph type="title"/>
            <p:custDataLst>
              <p:tags r:id="rId1"/>
            </p:custDataLst>
          </p:nvPr>
        </p:nvSpPr>
        <p:spPr>
          <a:xfrm>
            <a:off x="558344" y="525380"/>
            <a:ext cx="633416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13FD6F3A-90C4-B2E2-071B-B25F757677F4}"/>
              </a:ext>
            </a:extLst>
          </p:cNvPr>
          <p:cNvSpPr>
            <a:spLocks noGrp="1"/>
          </p:cNvSpPr>
          <p:nvPr>
            <p:ph type="body" sz="quarter" idx="13"/>
            <p:custDataLst>
              <p:tags r:id="rId2"/>
            </p:custDataLst>
          </p:nvPr>
        </p:nvSpPr>
        <p:spPr/>
        <p:txBody>
          <a:bodyPr/>
          <a:lstStyle/>
          <a:p>
            <a:r>
              <a:rPr lang="en-CA"/>
              <a:t>Our Proof of Concept (part 1)</a:t>
            </a:r>
          </a:p>
        </p:txBody>
      </p:sp>
      <p:sp>
        <p:nvSpPr>
          <p:cNvPr id="5" name="Slide Number Placeholder 4">
            <a:extLst>
              <a:ext uri="{FF2B5EF4-FFF2-40B4-BE49-F238E27FC236}">
                <a16:creationId xmlns:a16="http://schemas.microsoft.com/office/drawing/2014/main" id="{E31D4E39-5976-659C-9B4B-36EF6A68B78C}"/>
              </a:ext>
            </a:extLst>
          </p:cNvPr>
          <p:cNvSpPr>
            <a:spLocks noGrp="1"/>
          </p:cNvSpPr>
          <p:nvPr>
            <p:ph type="sldNum" sz="quarter" idx="4"/>
            <p:custDataLst>
              <p:tags r:id="rId3"/>
            </p:custDataLst>
          </p:nvPr>
        </p:nvSpPr>
        <p:spPr/>
        <p:txBody>
          <a:bodyPr/>
          <a:lstStyle/>
          <a:p>
            <a:fld id="{901A5C5A-0510-4C91-884B-493304B904E2}" type="slidenum">
              <a:rPr lang="en-CA" smtClean="0"/>
              <a:pPr/>
              <a:t>9</a:t>
            </a:fld>
            <a:endParaRPr lang="en-CA"/>
          </a:p>
        </p:txBody>
      </p:sp>
      <p:pic>
        <p:nvPicPr>
          <p:cNvPr id="11" name="Picture 10">
            <a:extLst>
              <a:ext uri="{FF2B5EF4-FFF2-40B4-BE49-F238E27FC236}">
                <a16:creationId xmlns:a16="http://schemas.microsoft.com/office/drawing/2014/main" id="{C6A0E69F-45DC-44F3-8611-1A388395CA4B}"/>
              </a:ext>
            </a:extLst>
          </p:cNvPr>
          <p:cNvPicPr>
            <a:picLocks noChangeAspect="1"/>
          </p:cNvPicPr>
          <p:nvPr>
            <p:custDataLst>
              <p:tags r:id="rId4"/>
            </p:custDataLst>
          </p:nvPr>
        </p:nvPicPr>
        <p:blipFill>
          <a:blip r:embed="rId6"/>
          <a:stretch>
            <a:fillRect/>
          </a:stretch>
        </p:blipFill>
        <p:spPr>
          <a:xfrm>
            <a:off x="1290348" y="1061526"/>
            <a:ext cx="9611303" cy="5796474"/>
          </a:xfrm>
          <a:prstGeom prst="rect">
            <a:avLst/>
          </a:prstGeom>
        </p:spPr>
      </p:pic>
    </p:spTree>
    <p:extLst>
      <p:ext uri="{BB962C8B-B14F-4D97-AF65-F5344CB8AC3E}">
        <p14:creationId xmlns:p14="http://schemas.microsoft.com/office/powerpoint/2010/main" val="3961198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0d0b1b94241416ffc86acf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9"/>
</p:tagLst>
</file>

<file path=ppt/tags/tag54.xml><?xml version="1.0" encoding="utf-8"?>
<p:tagLst xmlns:a="http://schemas.openxmlformats.org/drawingml/2006/main" xmlns:r="http://schemas.openxmlformats.org/officeDocument/2006/relationships" xmlns:p="http://schemas.openxmlformats.org/presentationml/2006/main">
  <p:tag name="NUM" val="13"/>
</p:tagLst>
</file>

<file path=ppt/tags/tag55.xml><?xml version="1.0" encoding="utf-8"?>
<p:tagLst xmlns:a="http://schemas.openxmlformats.org/drawingml/2006/main" xmlns:r="http://schemas.openxmlformats.org/officeDocument/2006/relationships" xmlns:p="http://schemas.openxmlformats.org/presentationml/2006/main">
  <p:tag name="NUM" val="14"/>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7"/>
</p:tagLst>
</file>

<file path=ppt/tags/tag58.xml><?xml version="1.0" encoding="utf-8"?>
<p:tagLst xmlns:a="http://schemas.openxmlformats.org/drawingml/2006/main" xmlns:r="http://schemas.openxmlformats.org/officeDocument/2006/relationships" xmlns:p="http://schemas.openxmlformats.org/presentationml/2006/main">
  <p:tag name="NUM" val="18"/>
</p:tagLst>
</file>

<file path=ppt/tags/tag59.xml><?xml version="1.0" encoding="utf-8"?>
<p:tagLst xmlns:a="http://schemas.openxmlformats.org/drawingml/2006/main" xmlns:r="http://schemas.openxmlformats.org/officeDocument/2006/relationships" xmlns:p="http://schemas.openxmlformats.org/presentationml/2006/main">
  <p:tag name="NUM" val="20"/>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1"/>
</p:tagLst>
</file>

<file path=ppt/tags/tag61.xml><?xml version="1.0" encoding="utf-8"?>
<p:tagLst xmlns:a="http://schemas.openxmlformats.org/drawingml/2006/main" xmlns:r="http://schemas.openxmlformats.org/officeDocument/2006/relationships" xmlns:p="http://schemas.openxmlformats.org/presentationml/2006/main">
  <p:tag name="NUM" val="22"/>
</p:tagLst>
</file>

<file path=ppt/tags/tag62.xml><?xml version="1.0" encoding="utf-8"?>
<p:tagLst xmlns:a="http://schemas.openxmlformats.org/drawingml/2006/main" xmlns:r="http://schemas.openxmlformats.org/officeDocument/2006/relationships" xmlns:p="http://schemas.openxmlformats.org/presentationml/2006/main">
  <p:tag name="NUM" val="23"/>
</p:tagLst>
</file>

<file path=ppt/tags/tag63.xml><?xml version="1.0" encoding="utf-8"?>
<p:tagLst xmlns:a="http://schemas.openxmlformats.org/drawingml/2006/main" xmlns:r="http://schemas.openxmlformats.org/officeDocument/2006/relationships" xmlns:p="http://schemas.openxmlformats.org/presentationml/2006/main">
  <p:tag name="NUM" val="19"/>
</p:tagLst>
</file>

<file path=ppt/tags/tag64.xml><?xml version="1.0" encoding="utf-8"?>
<p:tagLst xmlns:a="http://schemas.openxmlformats.org/drawingml/2006/main" xmlns:r="http://schemas.openxmlformats.org/officeDocument/2006/relationships" xmlns:p="http://schemas.openxmlformats.org/presentationml/2006/main">
  <p:tag name="NUM" val="19"/>
</p:tagLst>
</file>

<file path=ppt/tags/tag65.xml><?xml version="1.0" encoding="utf-8"?>
<p:tagLst xmlns:a="http://schemas.openxmlformats.org/drawingml/2006/main" xmlns:r="http://schemas.openxmlformats.org/officeDocument/2006/relationships" xmlns:p="http://schemas.openxmlformats.org/presentationml/2006/main">
  <p:tag name="NUM" val="19"/>
</p:tagLst>
</file>

<file path=ppt/tags/tag66.xml><?xml version="1.0" encoding="utf-8"?>
<p:tagLst xmlns:a="http://schemas.openxmlformats.org/drawingml/2006/main" xmlns:r="http://schemas.openxmlformats.org/officeDocument/2006/relationships" xmlns:p="http://schemas.openxmlformats.org/presentationml/2006/main">
  <p:tag name="NUM" val="11"/>
</p:tagLst>
</file>

<file path=ppt/tags/tag67.xml><?xml version="1.0" encoding="utf-8"?>
<p:tagLst xmlns:a="http://schemas.openxmlformats.org/drawingml/2006/main" xmlns:r="http://schemas.openxmlformats.org/officeDocument/2006/relationships" xmlns:p="http://schemas.openxmlformats.org/presentationml/2006/main">
  <p:tag name="NUM" val="12"/>
</p:tagLst>
</file>

<file path=ppt/tags/tag68.xml><?xml version="1.0" encoding="utf-8"?>
<p:tagLst xmlns:a="http://schemas.openxmlformats.org/drawingml/2006/main" xmlns:r="http://schemas.openxmlformats.org/officeDocument/2006/relationships" xmlns:p="http://schemas.openxmlformats.org/presentationml/2006/main">
  <p:tag name="NUM" val="15"/>
</p:tagLst>
</file>

<file path=ppt/tags/tag69.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6"/>
</p:tagLst>
</file>

<file path=ppt/tags/tag76.xml><?xml version="1.0" encoding="utf-8"?>
<p:tagLst xmlns:a="http://schemas.openxmlformats.org/drawingml/2006/main" xmlns:r="http://schemas.openxmlformats.org/officeDocument/2006/relationships" xmlns:p="http://schemas.openxmlformats.org/presentationml/2006/main">
  <p:tag name="NUM" val="7"/>
</p:tagLst>
</file>

<file path=ppt/tags/tag77.xml><?xml version="1.0" encoding="utf-8"?>
<p:tagLst xmlns:a="http://schemas.openxmlformats.org/drawingml/2006/main" xmlns:r="http://schemas.openxmlformats.org/officeDocument/2006/relationships" xmlns:p="http://schemas.openxmlformats.org/presentationml/2006/main">
  <p:tag name="NUM" val="8"/>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4"/>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Office Theme">
  <a:themeElements>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SP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A837DE-D225-4655-9CDD-450C39B4698B}" vid="{97F2CCB7-BB42-414A-A13C-58058565C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b6b4940f453240a6d75bea9edda0b667">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a35ed52aeb5092aeb138f12134702ead"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DCE437-2B17-476E-B736-BAC067283845}">
  <ds:schemaRefs>
    <ds:schemaRef ds:uri="http://schemas.microsoft.com/sharepoint/v3/contenttype/forms"/>
  </ds:schemaRefs>
</ds:datastoreItem>
</file>

<file path=customXml/itemProps2.xml><?xml version="1.0" encoding="utf-8"?>
<ds:datastoreItem xmlns:ds="http://schemas.openxmlformats.org/officeDocument/2006/customXml" ds:itemID="{F98E7476-F7BC-448C-AFAC-9983909716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6286f-cd2f-4628-8e8b-4f713f67fae0"/>
    <ds:schemaRef ds:uri="1b1d29c6-a309-4658-a5f5-7150c14c22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AB922-E90F-4615-BD47-636D8E75875C}">
  <ds:schemaRefs>
    <ds:schemaRef ds:uri="http://purl.org/dc/terms/"/>
    <ds:schemaRef ds:uri="http://schemas.microsoft.com/office/2006/metadata/properties"/>
    <ds:schemaRef ds:uri="http://schemas.microsoft.com/office/2006/documentManagement/types"/>
    <ds:schemaRef ds:uri="http://purl.org/dc/elements/1.1/"/>
    <ds:schemaRef ds:uri="fd66286f-cd2f-4628-8e8b-4f713f67fae0"/>
    <ds:schemaRef ds:uri="http://schemas.microsoft.com/office/infopath/2007/PartnerControls"/>
    <ds:schemaRef ds:uri="http://schemas.openxmlformats.org/package/2006/metadata/core-properties"/>
    <ds:schemaRef ds:uri="1b1d29c6-a309-4658-a5f5-7150c14c22c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759</Words>
  <Application>Microsoft Office PowerPoint</Application>
  <PresentationFormat>Widescreen</PresentationFormat>
  <Paragraphs>115</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Digital Twins &amp; AR Jumeaux numériques et RA</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&amp; AR : Transforming GC Operations</vt:lpstr>
      <vt:lpstr>Digital Twins : Transforming Governments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Neron, Jean-Francois (SSC/SPC)</dc:creator>
  <cp:lastModifiedBy>Neron, Jean-Francois (SSC/SPC)</cp:lastModifiedBy>
  <cp:revision>5</cp:revision>
  <dcterms:created xsi:type="dcterms:W3CDTF">2025-02-10T13:52:50Z</dcterms:created>
  <dcterms:modified xsi:type="dcterms:W3CDTF">2026-01-22T15:00:36Z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Order">
    <vt:r8>631800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SIP_Label_8951c139-e885-4e7f-8042-c4c17a61b6ec_Enabled">
    <vt:lpwstr>true</vt:lpwstr>
  </property>
  <property fmtid="{D5CDD505-2E9C-101B-9397-08002B2CF9AE}" pid="10" name="MSIP_Label_8951c139-e885-4e7f-8042-c4c17a61b6ec_SetDate">
    <vt:lpwstr>2025-03-04T13:25:16Z</vt:lpwstr>
  </property>
  <property fmtid="{D5CDD505-2E9C-101B-9397-08002B2CF9AE}" pid="11" name="MSIP_Label_8951c139-e885-4e7f-8042-c4c17a61b6ec_Method">
    <vt:lpwstr>Standard</vt:lpwstr>
  </property>
  <property fmtid="{D5CDD505-2E9C-101B-9397-08002B2CF9AE}" pid="12" name="MSIP_Label_8951c139-e885-4e7f-8042-c4c17a61b6ec_Name">
    <vt:lpwstr>Unclassified</vt:lpwstr>
  </property>
  <property fmtid="{D5CDD505-2E9C-101B-9397-08002B2CF9AE}" pid="13" name="MSIP_Label_8951c139-e885-4e7f-8042-c4c17a61b6ec_SiteId">
    <vt:lpwstr>d05bc194-94bf-4ad6-ae2e-1db0f2e38f5e</vt:lpwstr>
  </property>
  <property fmtid="{D5CDD505-2E9C-101B-9397-08002B2CF9AE}" pid="14" name="MSIP_Label_8951c139-e885-4e7f-8042-c4c17a61b6ec_ActionId">
    <vt:lpwstr>8ad70718-0527-4880-864f-4cf2ac5790bf</vt:lpwstr>
  </property>
  <property fmtid="{D5CDD505-2E9C-101B-9397-08002B2CF9AE}" pid="15" name="MSIP_Label_8951c139-e885-4e7f-8042-c4c17a61b6ec_ContentBits">
    <vt:lpwstr>1</vt:lpwstr>
  </property>
  <property fmtid="{D5CDD505-2E9C-101B-9397-08002B2CF9AE}" pid="16" name="ClassificationContentMarkingHeaderLocations">
    <vt:lpwstr>Office Theme:5</vt:lpwstr>
  </property>
  <property fmtid="{D5CDD505-2E9C-101B-9397-08002B2CF9AE}" pid="17" name="ClassificationContentMarkingHeaderText">
    <vt:lpwstr>Unclassified | Non classifié</vt:lpwstr>
  </property>
  <property fmtid="{D5CDD505-2E9C-101B-9397-08002B2CF9AE}" pid="18" name="MediaServiceImageTags">
    <vt:lpwstr/>
  </property>
</Properties>
</file>